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8" r:id="rId4"/>
    <p:sldId id="295" r:id="rId5"/>
    <p:sldId id="310" r:id="rId6"/>
    <p:sldId id="313" r:id="rId7"/>
    <p:sldId id="293" r:id="rId8"/>
    <p:sldId id="296" r:id="rId9"/>
    <p:sldId id="275" r:id="rId10"/>
    <p:sldId id="292" r:id="rId11"/>
    <p:sldId id="317" r:id="rId12"/>
    <p:sldId id="318" r:id="rId13"/>
    <p:sldId id="314" r:id="rId14"/>
    <p:sldId id="315" r:id="rId15"/>
    <p:sldId id="284" r:id="rId16"/>
    <p:sldId id="285" r:id="rId17"/>
    <p:sldId id="261" r:id="rId18"/>
    <p:sldId id="316" r:id="rId19"/>
    <p:sldId id="307" r:id="rId20"/>
    <p:sldId id="308" r:id="rId21"/>
    <p:sldId id="306" r:id="rId22"/>
    <p:sldId id="309" r:id="rId23"/>
    <p:sldId id="319" r:id="rId24"/>
    <p:sldId id="298" r:id="rId25"/>
    <p:sldId id="299" r:id="rId26"/>
    <p:sldId id="300" r:id="rId27"/>
    <p:sldId id="302" r:id="rId28"/>
    <p:sldId id="303" r:id="rId29"/>
    <p:sldId id="304" r:id="rId30"/>
    <p:sldId id="311" r:id="rId31"/>
    <p:sldId id="31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6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2D041-BAD3-4E57-922B-78F3D07B0E4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CBFDE30-60FC-4859-8287-C35FDB422502}">
      <dgm:prSet custT="1"/>
      <dgm:spPr/>
      <dgm:t>
        <a:bodyPr/>
        <a:lstStyle/>
        <a:p>
          <a:r>
            <a:rPr lang="en-US" sz="2800" dirty="0">
              <a:latin typeface="Arial" panose="020B0604020202020204" pitchFamily="34" charset="0"/>
              <a:cs typeface="Arial" panose="020B0604020202020204" pitchFamily="34" charset="0"/>
            </a:rPr>
            <a:t>We, the sworn public servants and guardians of the community of the City of Port Jervis define our mission as critical to the safety and security of those we serve.</a:t>
          </a:r>
        </a:p>
      </dgm:t>
    </dgm:pt>
    <dgm:pt modelId="{0DE7A0F1-DA70-4A67-98CD-93679ED20336}" type="parTrans" cxnId="{5E7BA145-4E64-4B16-B1DA-D4FA60E10076}">
      <dgm:prSet/>
      <dgm:spPr/>
      <dgm:t>
        <a:bodyPr/>
        <a:lstStyle/>
        <a:p>
          <a:endParaRPr lang="en-US"/>
        </a:p>
      </dgm:t>
    </dgm:pt>
    <dgm:pt modelId="{38BDC649-E88B-4D56-831F-935E29AACC54}" type="sibTrans" cxnId="{5E7BA145-4E64-4B16-B1DA-D4FA60E10076}">
      <dgm:prSet/>
      <dgm:spPr/>
      <dgm:t>
        <a:bodyPr/>
        <a:lstStyle/>
        <a:p>
          <a:endParaRPr lang="en-US"/>
        </a:p>
      </dgm:t>
    </dgm:pt>
    <dgm:pt modelId="{F3A93BF6-58FF-49C8-BDD4-2A0580A6156A}">
      <dgm:prSet custT="1"/>
      <dgm:spPr/>
      <dgm:t>
        <a:bodyPr/>
        <a:lstStyle/>
        <a:p>
          <a:r>
            <a:rPr lang="en-US" sz="2800" dirty="0">
              <a:latin typeface="Arial" panose="020B0604020202020204" pitchFamily="34" charset="0"/>
              <a:cs typeface="Arial" panose="020B0604020202020204" pitchFamily="34" charset="0"/>
            </a:rPr>
            <a:t>We are committed to demonstrate excellence in policing by working in partnership with our community to serve, protect, defend and improve the quality of life for the residents and visitors of the City of Port Jervis while preserving the rights and dignity of all.</a:t>
          </a:r>
        </a:p>
      </dgm:t>
    </dgm:pt>
    <dgm:pt modelId="{96C14A73-5963-43D5-AC92-88D14249021D}" type="parTrans" cxnId="{801F87DB-097C-4BE0-83E5-B790A52F4C63}">
      <dgm:prSet/>
      <dgm:spPr/>
      <dgm:t>
        <a:bodyPr/>
        <a:lstStyle/>
        <a:p>
          <a:endParaRPr lang="en-US"/>
        </a:p>
      </dgm:t>
    </dgm:pt>
    <dgm:pt modelId="{CCA2A4BB-40B2-4467-86A6-A01C8C964356}" type="sibTrans" cxnId="{801F87DB-097C-4BE0-83E5-B790A52F4C63}">
      <dgm:prSet/>
      <dgm:spPr/>
      <dgm:t>
        <a:bodyPr/>
        <a:lstStyle/>
        <a:p>
          <a:endParaRPr lang="en-US"/>
        </a:p>
      </dgm:t>
    </dgm:pt>
    <dgm:pt modelId="{1E9F0F0F-6188-4C6E-81E5-9568D5813753}">
      <dgm:prSet custT="1"/>
      <dgm:spPr/>
      <dgm:t>
        <a:bodyPr/>
        <a:lstStyle/>
        <a:p>
          <a:r>
            <a:rPr lang="en-US" sz="2800" dirty="0">
              <a:latin typeface="Arial" panose="020B0604020202020204" pitchFamily="34" charset="0"/>
              <a:cs typeface="Arial" panose="020B0604020202020204" pitchFamily="34" charset="0"/>
            </a:rPr>
            <a:t>We stand with courage to face all situations and offenders that threaten the rights, property, and life of our community and strive to demonstrate excellence in the public service we provide.</a:t>
          </a:r>
        </a:p>
      </dgm:t>
    </dgm:pt>
    <dgm:pt modelId="{220F479E-CD15-4C73-9B12-1D3225494FFC}" type="parTrans" cxnId="{DBC44A61-56B3-44D2-957F-7825C1710F15}">
      <dgm:prSet/>
      <dgm:spPr/>
      <dgm:t>
        <a:bodyPr/>
        <a:lstStyle/>
        <a:p>
          <a:endParaRPr lang="en-US"/>
        </a:p>
      </dgm:t>
    </dgm:pt>
    <dgm:pt modelId="{6DF76CF2-66C6-4ADD-8F09-B13822A49BA5}" type="sibTrans" cxnId="{DBC44A61-56B3-44D2-957F-7825C1710F15}">
      <dgm:prSet/>
      <dgm:spPr/>
      <dgm:t>
        <a:bodyPr/>
        <a:lstStyle/>
        <a:p>
          <a:endParaRPr lang="en-US"/>
        </a:p>
      </dgm:t>
    </dgm:pt>
    <dgm:pt modelId="{635EB221-ED12-49C6-B198-8871E9102BCB}" type="pres">
      <dgm:prSet presAssocID="{B712D041-BAD3-4E57-922B-78F3D07B0E47}" presName="vert0" presStyleCnt="0">
        <dgm:presLayoutVars>
          <dgm:dir/>
          <dgm:animOne val="branch"/>
          <dgm:animLvl val="lvl"/>
        </dgm:presLayoutVars>
      </dgm:prSet>
      <dgm:spPr/>
    </dgm:pt>
    <dgm:pt modelId="{5AFC0BD0-48B3-42BF-A4F7-530173568C4E}" type="pres">
      <dgm:prSet presAssocID="{1CBFDE30-60FC-4859-8287-C35FDB422502}" presName="thickLine" presStyleLbl="alignNode1" presStyleIdx="0" presStyleCnt="3"/>
      <dgm:spPr/>
    </dgm:pt>
    <dgm:pt modelId="{BDA25E5D-4D79-4A00-833A-6372986B80A5}" type="pres">
      <dgm:prSet presAssocID="{1CBFDE30-60FC-4859-8287-C35FDB422502}" presName="horz1" presStyleCnt="0"/>
      <dgm:spPr/>
    </dgm:pt>
    <dgm:pt modelId="{27EC0F8D-C9E3-47D0-A490-CE66B1ECA165}" type="pres">
      <dgm:prSet presAssocID="{1CBFDE30-60FC-4859-8287-C35FDB422502}" presName="tx1" presStyleLbl="revTx" presStyleIdx="0" presStyleCnt="3" custScaleY="103640"/>
      <dgm:spPr/>
    </dgm:pt>
    <dgm:pt modelId="{69524558-B905-4C07-AB8E-883F2EACC1A7}" type="pres">
      <dgm:prSet presAssocID="{1CBFDE30-60FC-4859-8287-C35FDB422502}" presName="vert1" presStyleCnt="0"/>
      <dgm:spPr/>
    </dgm:pt>
    <dgm:pt modelId="{910BB737-00DF-4E8C-B021-C207DF767D2F}" type="pres">
      <dgm:prSet presAssocID="{F3A93BF6-58FF-49C8-BDD4-2A0580A6156A}" presName="thickLine" presStyleLbl="alignNode1" presStyleIdx="1" presStyleCnt="3"/>
      <dgm:spPr/>
    </dgm:pt>
    <dgm:pt modelId="{1F297DAD-6688-48C8-A1BE-42B2A7CD2F94}" type="pres">
      <dgm:prSet presAssocID="{F3A93BF6-58FF-49C8-BDD4-2A0580A6156A}" presName="horz1" presStyleCnt="0"/>
      <dgm:spPr/>
    </dgm:pt>
    <dgm:pt modelId="{742CD51F-5A5E-43BF-A8F3-D820340CC959}" type="pres">
      <dgm:prSet presAssocID="{F3A93BF6-58FF-49C8-BDD4-2A0580A6156A}" presName="tx1" presStyleLbl="revTx" presStyleIdx="1" presStyleCnt="3" custScaleY="155109"/>
      <dgm:spPr/>
    </dgm:pt>
    <dgm:pt modelId="{3A096DF6-A264-44E7-A76D-2DEB4157E7E4}" type="pres">
      <dgm:prSet presAssocID="{F3A93BF6-58FF-49C8-BDD4-2A0580A6156A}" presName="vert1" presStyleCnt="0"/>
      <dgm:spPr/>
    </dgm:pt>
    <dgm:pt modelId="{D88DCA3C-2DC3-44E2-B080-7174C7BF4E03}" type="pres">
      <dgm:prSet presAssocID="{1E9F0F0F-6188-4C6E-81E5-9568D5813753}" presName="thickLine" presStyleLbl="alignNode1" presStyleIdx="2" presStyleCnt="3"/>
      <dgm:spPr/>
    </dgm:pt>
    <dgm:pt modelId="{338E4ED3-23A5-4C6B-919B-3C07F10D6DD5}" type="pres">
      <dgm:prSet presAssocID="{1E9F0F0F-6188-4C6E-81E5-9568D5813753}" presName="horz1" presStyleCnt="0"/>
      <dgm:spPr/>
    </dgm:pt>
    <dgm:pt modelId="{9F1A4691-6066-4796-97C7-02B869FBECC5}" type="pres">
      <dgm:prSet presAssocID="{1E9F0F0F-6188-4C6E-81E5-9568D5813753}" presName="tx1" presStyleLbl="revTx" presStyleIdx="2" presStyleCnt="3"/>
      <dgm:spPr/>
    </dgm:pt>
    <dgm:pt modelId="{3B6E68D8-6365-40E6-ACEF-5E88E691B830}" type="pres">
      <dgm:prSet presAssocID="{1E9F0F0F-6188-4C6E-81E5-9568D5813753}" presName="vert1" presStyleCnt="0"/>
      <dgm:spPr/>
    </dgm:pt>
  </dgm:ptLst>
  <dgm:cxnLst>
    <dgm:cxn modelId="{7E32300E-4243-43E2-A860-A8CE75ED4257}" type="presOf" srcId="{1CBFDE30-60FC-4859-8287-C35FDB422502}" destId="{27EC0F8D-C9E3-47D0-A490-CE66B1ECA165}" srcOrd="0" destOrd="0" presId="urn:microsoft.com/office/officeart/2008/layout/LinedList"/>
    <dgm:cxn modelId="{A2645316-4DCC-4976-9BE6-2B92042FE68A}" type="presOf" srcId="{B712D041-BAD3-4E57-922B-78F3D07B0E47}" destId="{635EB221-ED12-49C6-B198-8871E9102BCB}" srcOrd="0" destOrd="0" presId="urn:microsoft.com/office/officeart/2008/layout/LinedList"/>
    <dgm:cxn modelId="{9616CA17-AB87-418A-8E18-7E6CEB9DEABC}" type="presOf" srcId="{F3A93BF6-58FF-49C8-BDD4-2A0580A6156A}" destId="{742CD51F-5A5E-43BF-A8F3-D820340CC959}" srcOrd="0" destOrd="0" presId="urn:microsoft.com/office/officeart/2008/layout/LinedList"/>
    <dgm:cxn modelId="{A82FCA32-66AE-448F-852F-68A518940E35}" type="presOf" srcId="{1E9F0F0F-6188-4C6E-81E5-9568D5813753}" destId="{9F1A4691-6066-4796-97C7-02B869FBECC5}" srcOrd="0" destOrd="0" presId="urn:microsoft.com/office/officeart/2008/layout/LinedList"/>
    <dgm:cxn modelId="{DBC44A61-56B3-44D2-957F-7825C1710F15}" srcId="{B712D041-BAD3-4E57-922B-78F3D07B0E47}" destId="{1E9F0F0F-6188-4C6E-81E5-9568D5813753}" srcOrd="2" destOrd="0" parTransId="{220F479E-CD15-4C73-9B12-1D3225494FFC}" sibTransId="{6DF76CF2-66C6-4ADD-8F09-B13822A49BA5}"/>
    <dgm:cxn modelId="{5E7BA145-4E64-4B16-B1DA-D4FA60E10076}" srcId="{B712D041-BAD3-4E57-922B-78F3D07B0E47}" destId="{1CBFDE30-60FC-4859-8287-C35FDB422502}" srcOrd="0" destOrd="0" parTransId="{0DE7A0F1-DA70-4A67-98CD-93679ED20336}" sibTransId="{38BDC649-E88B-4D56-831F-935E29AACC54}"/>
    <dgm:cxn modelId="{801F87DB-097C-4BE0-83E5-B790A52F4C63}" srcId="{B712D041-BAD3-4E57-922B-78F3D07B0E47}" destId="{F3A93BF6-58FF-49C8-BDD4-2A0580A6156A}" srcOrd="1" destOrd="0" parTransId="{96C14A73-5963-43D5-AC92-88D14249021D}" sibTransId="{CCA2A4BB-40B2-4467-86A6-A01C8C964356}"/>
    <dgm:cxn modelId="{CDD3B81C-7441-42CB-BB0A-22887513719B}" type="presParOf" srcId="{635EB221-ED12-49C6-B198-8871E9102BCB}" destId="{5AFC0BD0-48B3-42BF-A4F7-530173568C4E}" srcOrd="0" destOrd="0" presId="urn:microsoft.com/office/officeart/2008/layout/LinedList"/>
    <dgm:cxn modelId="{58677856-047B-4F5A-81E9-6E0276D71579}" type="presParOf" srcId="{635EB221-ED12-49C6-B198-8871E9102BCB}" destId="{BDA25E5D-4D79-4A00-833A-6372986B80A5}" srcOrd="1" destOrd="0" presId="urn:microsoft.com/office/officeart/2008/layout/LinedList"/>
    <dgm:cxn modelId="{9F6006FF-B26E-487A-A27F-A0B7A993E7F6}" type="presParOf" srcId="{BDA25E5D-4D79-4A00-833A-6372986B80A5}" destId="{27EC0F8D-C9E3-47D0-A490-CE66B1ECA165}" srcOrd="0" destOrd="0" presId="urn:microsoft.com/office/officeart/2008/layout/LinedList"/>
    <dgm:cxn modelId="{75900ED8-4331-46E4-8426-78EC5090483F}" type="presParOf" srcId="{BDA25E5D-4D79-4A00-833A-6372986B80A5}" destId="{69524558-B905-4C07-AB8E-883F2EACC1A7}" srcOrd="1" destOrd="0" presId="urn:microsoft.com/office/officeart/2008/layout/LinedList"/>
    <dgm:cxn modelId="{2012101B-6C16-4985-BF05-1A65FED7BD00}" type="presParOf" srcId="{635EB221-ED12-49C6-B198-8871E9102BCB}" destId="{910BB737-00DF-4E8C-B021-C207DF767D2F}" srcOrd="2" destOrd="0" presId="urn:microsoft.com/office/officeart/2008/layout/LinedList"/>
    <dgm:cxn modelId="{E5669B78-797E-45EF-AAC3-D75335944F28}" type="presParOf" srcId="{635EB221-ED12-49C6-B198-8871E9102BCB}" destId="{1F297DAD-6688-48C8-A1BE-42B2A7CD2F94}" srcOrd="3" destOrd="0" presId="urn:microsoft.com/office/officeart/2008/layout/LinedList"/>
    <dgm:cxn modelId="{584990D9-BF0D-476F-8E85-53D9EB5B3D40}" type="presParOf" srcId="{1F297DAD-6688-48C8-A1BE-42B2A7CD2F94}" destId="{742CD51F-5A5E-43BF-A8F3-D820340CC959}" srcOrd="0" destOrd="0" presId="urn:microsoft.com/office/officeart/2008/layout/LinedList"/>
    <dgm:cxn modelId="{0CAF1BB1-B052-4D3D-A4E2-5829405F1765}" type="presParOf" srcId="{1F297DAD-6688-48C8-A1BE-42B2A7CD2F94}" destId="{3A096DF6-A264-44E7-A76D-2DEB4157E7E4}" srcOrd="1" destOrd="0" presId="urn:microsoft.com/office/officeart/2008/layout/LinedList"/>
    <dgm:cxn modelId="{1B4D38E0-B95C-42D6-92FB-C21D43F05F6B}" type="presParOf" srcId="{635EB221-ED12-49C6-B198-8871E9102BCB}" destId="{D88DCA3C-2DC3-44E2-B080-7174C7BF4E03}" srcOrd="4" destOrd="0" presId="urn:microsoft.com/office/officeart/2008/layout/LinedList"/>
    <dgm:cxn modelId="{A7E3B90A-6CE4-422A-BC7D-EC69E5FDEFAA}" type="presParOf" srcId="{635EB221-ED12-49C6-B198-8871E9102BCB}" destId="{338E4ED3-23A5-4C6B-919B-3C07F10D6DD5}" srcOrd="5" destOrd="0" presId="urn:microsoft.com/office/officeart/2008/layout/LinedList"/>
    <dgm:cxn modelId="{6F66A271-FBBF-415E-BB0B-40ED0D4BBBF7}" type="presParOf" srcId="{338E4ED3-23A5-4C6B-919B-3C07F10D6DD5}" destId="{9F1A4691-6066-4796-97C7-02B869FBECC5}" srcOrd="0" destOrd="0" presId="urn:microsoft.com/office/officeart/2008/layout/LinedList"/>
    <dgm:cxn modelId="{A9443C62-D03B-4278-B392-8BE93F9549C0}" type="presParOf" srcId="{338E4ED3-23A5-4C6B-919B-3C07F10D6DD5}" destId="{3B6E68D8-6365-40E6-ACEF-5E88E691B8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E790C-29FF-4432-AFA6-6D5E0F6ED36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F4FB62B-A23F-4806-96A6-16E63C8FEB58}">
      <dgm:prSet custT="1"/>
      <dgm:spPr/>
      <dgm:t>
        <a:bodyPr/>
        <a:lstStyle/>
        <a:p>
          <a:r>
            <a:rPr lang="en-US" sz="2800" dirty="0"/>
            <a:t>Less lethal “remote handcuff” technology deployed in 2023. </a:t>
          </a:r>
        </a:p>
      </dgm:t>
    </dgm:pt>
    <dgm:pt modelId="{57454AD0-DA8E-41CC-8C07-1F0B30C531D8}" type="parTrans" cxnId="{9C9F3B39-C45A-4788-8A4B-AEDB7984D6F2}">
      <dgm:prSet/>
      <dgm:spPr/>
      <dgm:t>
        <a:bodyPr/>
        <a:lstStyle/>
        <a:p>
          <a:endParaRPr lang="en-US"/>
        </a:p>
      </dgm:t>
    </dgm:pt>
    <dgm:pt modelId="{1CC5F9CE-40BF-484F-B148-C035F2D56C30}" type="sibTrans" cxnId="{9C9F3B39-C45A-4788-8A4B-AEDB7984D6F2}">
      <dgm:prSet/>
      <dgm:spPr/>
      <dgm:t>
        <a:bodyPr/>
        <a:lstStyle/>
        <a:p>
          <a:endParaRPr lang="en-US"/>
        </a:p>
      </dgm:t>
    </dgm:pt>
    <dgm:pt modelId="{F492856B-9057-49B8-AA48-99454714D364}">
      <dgm:prSet custT="1"/>
      <dgm:spPr/>
      <dgm:t>
        <a:bodyPr/>
        <a:lstStyle/>
        <a:p>
          <a:r>
            <a:rPr lang="en-US" sz="2400" dirty="0"/>
            <a:t>Restraint device is a hand-held pre-escalation apprehension tool to restrain noncompliant individuals or persons in crisis from a distance. </a:t>
          </a:r>
        </a:p>
      </dgm:t>
    </dgm:pt>
    <dgm:pt modelId="{46D9E1BA-AE52-44CC-9A5E-C3536F048EEF}" type="parTrans" cxnId="{7EF64020-4CF3-4979-918A-6CA1805DF8CE}">
      <dgm:prSet/>
      <dgm:spPr/>
      <dgm:t>
        <a:bodyPr/>
        <a:lstStyle/>
        <a:p>
          <a:endParaRPr lang="en-US"/>
        </a:p>
      </dgm:t>
    </dgm:pt>
    <dgm:pt modelId="{81B91867-D935-47D0-A1E9-895E659FF1E8}" type="sibTrans" cxnId="{7EF64020-4CF3-4979-918A-6CA1805DF8CE}">
      <dgm:prSet/>
      <dgm:spPr/>
      <dgm:t>
        <a:bodyPr/>
        <a:lstStyle/>
        <a:p>
          <a:endParaRPr lang="en-US"/>
        </a:p>
      </dgm:t>
    </dgm:pt>
    <dgm:pt modelId="{03BAFC16-0C0B-409B-8914-273525C81A73}">
      <dgm:prSet/>
      <dgm:spPr/>
      <dgm:t>
        <a:bodyPr/>
        <a:lstStyle/>
        <a:p>
          <a:r>
            <a:rPr lang="en-US" dirty="0"/>
            <a:t>Utilizes a Kevlar cord with small hooks fired from a small device used to help immobilize a suspect with reduced chance of injury. </a:t>
          </a:r>
        </a:p>
      </dgm:t>
    </dgm:pt>
    <dgm:pt modelId="{66061ACD-E124-4792-97B8-0FC4F03D92B5}" type="parTrans" cxnId="{BFF7D868-BA1E-4BC2-8D42-FC9F10585F2B}">
      <dgm:prSet/>
      <dgm:spPr/>
      <dgm:t>
        <a:bodyPr/>
        <a:lstStyle/>
        <a:p>
          <a:endParaRPr lang="en-US"/>
        </a:p>
      </dgm:t>
    </dgm:pt>
    <dgm:pt modelId="{E4B5467B-258A-4703-A518-D41604DA8BDB}" type="sibTrans" cxnId="{BFF7D868-BA1E-4BC2-8D42-FC9F10585F2B}">
      <dgm:prSet/>
      <dgm:spPr/>
      <dgm:t>
        <a:bodyPr/>
        <a:lstStyle/>
        <a:p>
          <a:endParaRPr lang="en-US"/>
        </a:p>
      </dgm:t>
    </dgm:pt>
    <dgm:pt modelId="{FCBA9537-7624-48E2-8214-B246AF5937B0}" type="pres">
      <dgm:prSet presAssocID="{7C6E790C-29FF-4432-AFA6-6D5E0F6ED366}" presName="vert0" presStyleCnt="0">
        <dgm:presLayoutVars>
          <dgm:dir/>
          <dgm:animOne val="branch"/>
          <dgm:animLvl val="lvl"/>
        </dgm:presLayoutVars>
      </dgm:prSet>
      <dgm:spPr/>
    </dgm:pt>
    <dgm:pt modelId="{52E0FFD0-D5F2-4E92-893A-3F5AADEC137B}" type="pres">
      <dgm:prSet presAssocID="{5F4FB62B-A23F-4806-96A6-16E63C8FEB58}" presName="thickLine" presStyleLbl="alignNode1" presStyleIdx="0" presStyleCnt="3"/>
      <dgm:spPr/>
    </dgm:pt>
    <dgm:pt modelId="{BC2C32D9-FDBF-4C65-82A0-748121C86AE3}" type="pres">
      <dgm:prSet presAssocID="{5F4FB62B-A23F-4806-96A6-16E63C8FEB58}" presName="horz1" presStyleCnt="0"/>
      <dgm:spPr/>
    </dgm:pt>
    <dgm:pt modelId="{345FE90E-7DAB-469E-88DD-DBEB3ED572CA}" type="pres">
      <dgm:prSet presAssocID="{5F4FB62B-A23F-4806-96A6-16E63C8FEB58}" presName="tx1" presStyleLbl="revTx" presStyleIdx="0" presStyleCnt="3"/>
      <dgm:spPr/>
    </dgm:pt>
    <dgm:pt modelId="{E7BF0D45-688C-4912-8762-0F28657FFF6F}" type="pres">
      <dgm:prSet presAssocID="{5F4FB62B-A23F-4806-96A6-16E63C8FEB58}" presName="vert1" presStyleCnt="0"/>
      <dgm:spPr/>
    </dgm:pt>
    <dgm:pt modelId="{820C04C7-5965-424E-9A71-18156B8F576B}" type="pres">
      <dgm:prSet presAssocID="{F492856B-9057-49B8-AA48-99454714D364}" presName="thickLine" presStyleLbl="alignNode1" presStyleIdx="1" presStyleCnt="3"/>
      <dgm:spPr/>
    </dgm:pt>
    <dgm:pt modelId="{0ED25721-DA5F-45B1-9730-8ED257CBF4D2}" type="pres">
      <dgm:prSet presAssocID="{F492856B-9057-49B8-AA48-99454714D364}" presName="horz1" presStyleCnt="0"/>
      <dgm:spPr/>
    </dgm:pt>
    <dgm:pt modelId="{607BD6BF-A50A-44CF-B6B5-658D8D89922A}" type="pres">
      <dgm:prSet presAssocID="{F492856B-9057-49B8-AA48-99454714D364}" presName="tx1" presStyleLbl="revTx" presStyleIdx="1" presStyleCnt="3" custScaleY="114635"/>
      <dgm:spPr/>
    </dgm:pt>
    <dgm:pt modelId="{8FE34315-62AB-4E06-9D45-623EFF201B27}" type="pres">
      <dgm:prSet presAssocID="{F492856B-9057-49B8-AA48-99454714D364}" presName="vert1" presStyleCnt="0"/>
      <dgm:spPr/>
    </dgm:pt>
    <dgm:pt modelId="{B6518C7B-615F-4F3B-ADF0-1C8A14C01CD1}" type="pres">
      <dgm:prSet presAssocID="{03BAFC16-0C0B-409B-8914-273525C81A73}" presName="thickLine" presStyleLbl="alignNode1" presStyleIdx="2" presStyleCnt="3"/>
      <dgm:spPr/>
    </dgm:pt>
    <dgm:pt modelId="{18A33033-CD03-4DF3-8471-D6EA293354E2}" type="pres">
      <dgm:prSet presAssocID="{03BAFC16-0C0B-409B-8914-273525C81A73}" presName="horz1" presStyleCnt="0"/>
      <dgm:spPr/>
    </dgm:pt>
    <dgm:pt modelId="{9338DE6A-996D-43C9-8DDB-27B23AF69B97}" type="pres">
      <dgm:prSet presAssocID="{03BAFC16-0C0B-409B-8914-273525C81A73}" presName="tx1" presStyleLbl="revTx" presStyleIdx="2" presStyleCnt="3"/>
      <dgm:spPr/>
    </dgm:pt>
    <dgm:pt modelId="{111B2038-9785-4B24-911F-172132119A59}" type="pres">
      <dgm:prSet presAssocID="{03BAFC16-0C0B-409B-8914-273525C81A73}" presName="vert1" presStyleCnt="0"/>
      <dgm:spPr/>
    </dgm:pt>
  </dgm:ptLst>
  <dgm:cxnLst>
    <dgm:cxn modelId="{7EF64020-4CF3-4979-918A-6CA1805DF8CE}" srcId="{7C6E790C-29FF-4432-AFA6-6D5E0F6ED366}" destId="{F492856B-9057-49B8-AA48-99454714D364}" srcOrd="1" destOrd="0" parTransId="{46D9E1BA-AE52-44CC-9A5E-C3536F048EEF}" sibTransId="{81B91867-D935-47D0-A1E9-895E659FF1E8}"/>
    <dgm:cxn modelId="{A910E42C-F08C-47B7-936C-1FD66BA56B7E}" type="presOf" srcId="{F492856B-9057-49B8-AA48-99454714D364}" destId="{607BD6BF-A50A-44CF-B6B5-658D8D89922A}" srcOrd="0" destOrd="0" presId="urn:microsoft.com/office/officeart/2008/layout/LinedList"/>
    <dgm:cxn modelId="{EF19C82E-431A-4FEF-9F8E-E737A19EB4E0}" type="presOf" srcId="{5F4FB62B-A23F-4806-96A6-16E63C8FEB58}" destId="{345FE90E-7DAB-469E-88DD-DBEB3ED572CA}" srcOrd="0" destOrd="0" presId="urn:microsoft.com/office/officeart/2008/layout/LinedList"/>
    <dgm:cxn modelId="{9C9F3B39-C45A-4788-8A4B-AEDB7984D6F2}" srcId="{7C6E790C-29FF-4432-AFA6-6D5E0F6ED366}" destId="{5F4FB62B-A23F-4806-96A6-16E63C8FEB58}" srcOrd="0" destOrd="0" parTransId="{57454AD0-DA8E-41CC-8C07-1F0B30C531D8}" sibTransId="{1CC5F9CE-40BF-484F-B148-C035F2D56C30}"/>
    <dgm:cxn modelId="{BFF7D868-BA1E-4BC2-8D42-FC9F10585F2B}" srcId="{7C6E790C-29FF-4432-AFA6-6D5E0F6ED366}" destId="{03BAFC16-0C0B-409B-8914-273525C81A73}" srcOrd="2" destOrd="0" parTransId="{66061ACD-E124-4792-97B8-0FC4F03D92B5}" sibTransId="{E4B5467B-258A-4703-A518-D41604DA8BDB}"/>
    <dgm:cxn modelId="{75903880-5AA9-49C3-A0A5-CDD5E55022F0}" type="presOf" srcId="{7C6E790C-29FF-4432-AFA6-6D5E0F6ED366}" destId="{FCBA9537-7624-48E2-8214-B246AF5937B0}" srcOrd="0" destOrd="0" presId="urn:microsoft.com/office/officeart/2008/layout/LinedList"/>
    <dgm:cxn modelId="{1482BCF2-ADE8-4B5A-B5DF-BD9BE23480D7}" type="presOf" srcId="{03BAFC16-0C0B-409B-8914-273525C81A73}" destId="{9338DE6A-996D-43C9-8DDB-27B23AF69B97}" srcOrd="0" destOrd="0" presId="urn:microsoft.com/office/officeart/2008/layout/LinedList"/>
    <dgm:cxn modelId="{0804EBA7-0A6A-451B-9BB0-24A54C581A1F}" type="presParOf" srcId="{FCBA9537-7624-48E2-8214-B246AF5937B0}" destId="{52E0FFD0-D5F2-4E92-893A-3F5AADEC137B}" srcOrd="0" destOrd="0" presId="urn:microsoft.com/office/officeart/2008/layout/LinedList"/>
    <dgm:cxn modelId="{615776B8-1E6C-4113-85CE-64BDED7A7CEE}" type="presParOf" srcId="{FCBA9537-7624-48E2-8214-B246AF5937B0}" destId="{BC2C32D9-FDBF-4C65-82A0-748121C86AE3}" srcOrd="1" destOrd="0" presId="urn:microsoft.com/office/officeart/2008/layout/LinedList"/>
    <dgm:cxn modelId="{76221187-BE8B-4933-BAC3-481A695A18CF}" type="presParOf" srcId="{BC2C32D9-FDBF-4C65-82A0-748121C86AE3}" destId="{345FE90E-7DAB-469E-88DD-DBEB3ED572CA}" srcOrd="0" destOrd="0" presId="urn:microsoft.com/office/officeart/2008/layout/LinedList"/>
    <dgm:cxn modelId="{1E755DD1-A52D-45D6-B710-CEB4D45B4121}" type="presParOf" srcId="{BC2C32D9-FDBF-4C65-82A0-748121C86AE3}" destId="{E7BF0D45-688C-4912-8762-0F28657FFF6F}" srcOrd="1" destOrd="0" presId="urn:microsoft.com/office/officeart/2008/layout/LinedList"/>
    <dgm:cxn modelId="{C7C89E15-0A2A-4E75-A0D4-6BAFD57C24F5}" type="presParOf" srcId="{FCBA9537-7624-48E2-8214-B246AF5937B0}" destId="{820C04C7-5965-424E-9A71-18156B8F576B}" srcOrd="2" destOrd="0" presId="urn:microsoft.com/office/officeart/2008/layout/LinedList"/>
    <dgm:cxn modelId="{DF54926E-662A-4EE9-B573-B8830DC424A8}" type="presParOf" srcId="{FCBA9537-7624-48E2-8214-B246AF5937B0}" destId="{0ED25721-DA5F-45B1-9730-8ED257CBF4D2}" srcOrd="3" destOrd="0" presId="urn:microsoft.com/office/officeart/2008/layout/LinedList"/>
    <dgm:cxn modelId="{AE22020C-8435-4FF4-A491-0E78E58D3A3F}" type="presParOf" srcId="{0ED25721-DA5F-45B1-9730-8ED257CBF4D2}" destId="{607BD6BF-A50A-44CF-B6B5-658D8D89922A}" srcOrd="0" destOrd="0" presId="urn:microsoft.com/office/officeart/2008/layout/LinedList"/>
    <dgm:cxn modelId="{912D9136-F510-4E4F-AE8D-5D355964223B}" type="presParOf" srcId="{0ED25721-DA5F-45B1-9730-8ED257CBF4D2}" destId="{8FE34315-62AB-4E06-9D45-623EFF201B27}" srcOrd="1" destOrd="0" presId="urn:microsoft.com/office/officeart/2008/layout/LinedList"/>
    <dgm:cxn modelId="{D551F883-70CC-4B06-8E1F-767982353668}" type="presParOf" srcId="{FCBA9537-7624-48E2-8214-B246AF5937B0}" destId="{B6518C7B-615F-4F3B-ADF0-1C8A14C01CD1}" srcOrd="4" destOrd="0" presId="urn:microsoft.com/office/officeart/2008/layout/LinedList"/>
    <dgm:cxn modelId="{A56D9CBF-F6AD-4328-B9C3-D7CD4C625A9F}" type="presParOf" srcId="{FCBA9537-7624-48E2-8214-B246AF5937B0}" destId="{18A33033-CD03-4DF3-8471-D6EA293354E2}" srcOrd="5" destOrd="0" presId="urn:microsoft.com/office/officeart/2008/layout/LinedList"/>
    <dgm:cxn modelId="{7A5E58CD-14D4-44B2-99C5-C5D894A34023}" type="presParOf" srcId="{18A33033-CD03-4DF3-8471-D6EA293354E2}" destId="{9338DE6A-996D-43C9-8DDB-27B23AF69B97}" srcOrd="0" destOrd="0" presId="urn:microsoft.com/office/officeart/2008/layout/LinedList"/>
    <dgm:cxn modelId="{AA549DC9-5B14-4030-9A6B-4313F2C263F4}" type="presParOf" srcId="{18A33033-CD03-4DF3-8471-D6EA293354E2}" destId="{111B2038-9785-4B24-911F-172132119A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023B5-7455-4E1E-9F0A-F9FEB0285B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DC1B825-99A5-415E-BBA2-674001886C58}">
      <dgm:prSet custT="1"/>
      <dgm:spPr/>
      <dgm:t>
        <a:bodyPr/>
        <a:lstStyle/>
        <a:p>
          <a:r>
            <a:rPr lang="en-US" sz="2400" dirty="0">
              <a:latin typeface="Arial" panose="020B0604020202020204" pitchFamily="34" charset="0"/>
              <a:cs typeface="Arial" panose="020B0604020202020204" pitchFamily="34" charset="0"/>
            </a:rPr>
            <a:t>Established the City of Port Jervis as a certified HSI Training Site: Health Safety Institute.  Partnership with Sgt. Paul Brahm and OCSO</a:t>
          </a:r>
        </a:p>
      </dgm:t>
    </dgm:pt>
    <dgm:pt modelId="{9B0925EE-5655-45FD-A356-6EAA2813C2B7}" type="parTrans" cxnId="{C0DAFF52-7F97-4D4B-8736-5A4FFC3F84C5}">
      <dgm:prSet/>
      <dgm:spPr/>
      <dgm:t>
        <a:bodyPr/>
        <a:lstStyle/>
        <a:p>
          <a:endParaRPr lang="en-US"/>
        </a:p>
      </dgm:t>
    </dgm:pt>
    <dgm:pt modelId="{3C38DFE3-7320-4245-B59F-8486C3681239}" type="sibTrans" cxnId="{C0DAFF52-7F97-4D4B-8736-5A4FFC3F84C5}">
      <dgm:prSet/>
      <dgm:spPr/>
      <dgm:t>
        <a:bodyPr/>
        <a:lstStyle/>
        <a:p>
          <a:endParaRPr lang="en-US"/>
        </a:p>
      </dgm:t>
    </dgm:pt>
    <dgm:pt modelId="{A61B5979-4CD0-4F9C-BC2B-C1C3723187FB}">
      <dgm:prSet custT="1"/>
      <dgm:spPr/>
      <dgm:t>
        <a:bodyPr/>
        <a:lstStyle/>
        <a:p>
          <a:r>
            <a:rPr lang="en-US" sz="2400" dirty="0">
              <a:latin typeface="Arial" panose="020B0604020202020204" pitchFamily="34" charset="0"/>
              <a:cs typeface="Arial" panose="020B0604020202020204" pitchFamily="34" charset="0"/>
            </a:rPr>
            <a:t>PO Chris </a:t>
          </a:r>
          <a:r>
            <a:rPr lang="en-US" sz="2400" dirty="0" err="1">
              <a:latin typeface="Arial" panose="020B0604020202020204" pitchFamily="34" charset="0"/>
              <a:cs typeface="Arial" panose="020B0604020202020204" pitchFamily="34" charset="0"/>
            </a:rPr>
            <a:t>Mehedin</a:t>
          </a:r>
          <a:r>
            <a:rPr lang="en-US" sz="2400" dirty="0">
              <a:latin typeface="Arial" panose="020B0604020202020204" pitchFamily="34" charset="0"/>
              <a:cs typeface="Arial" panose="020B0604020202020204" pitchFamily="34" charset="0"/>
            </a:rPr>
            <a:t> and PO Seth Mortenson Instructors</a:t>
          </a:r>
        </a:p>
        <a:p>
          <a:r>
            <a:rPr lang="en-US" sz="2400" dirty="0">
              <a:latin typeface="Arial" panose="020B0604020202020204" pitchFamily="34" charset="0"/>
              <a:cs typeface="Arial" panose="020B0604020202020204" pitchFamily="34" charset="0"/>
            </a:rPr>
            <a:t>ASHI American Safety and Health Institute Certification</a:t>
          </a:r>
        </a:p>
      </dgm:t>
    </dgm:pt>
    <dgm:pt modelId="{E760B94F-677B-47B1-89E1-0CD0D9CA34ED}" type="parTrans" cxnId="{A3BF8ACF-8E98-4066-B4DE-5859E5CA0938}">
      <dgm:prSet/>
      <dgm:spPr/>
      <dgm:t>
        <a:bodyPr/>
        <a:lstStyle/>
        <a:p>
          <a:endParaRPr lang="en-US"/>
        </a:p>
      </dgm:t>
    </dgm:pt>
    <dgm:pt modelId="{A52E31ED-275B-41E1-AFA0-7B28DF5946B3}" type="sibTrans" cxnId="{A3BF8ACF-8E98-4066-B4DE-5859E5CA0938}">
      <dgm:prSet/>
      <dgm:spPr/>
      <dgm:t>
        <a:bodyPr/>
        <a:lstStyle/>
        <a:p>
          <a:endParaRPr lang="en-US"/>
        </a:p>
      </dgm:t>
    </dgm:pt>
    <dgm:pt modelId="{D93086D7-08BA-4B74-926F-1AA47E3123CE}">
      <dgm:prSet custT="1"/>
      <dgm:spPr/>
      <dgm:t>
        <a:bodyPr/>
        <a:lstStyle/>
        <a:p>
          <a:r>
            <a:rPr lang="en-US" sz="2400" dirty="0">
              <a:latin typeface="Arial" panose="020B0604020202020204" pitchFamily="34" charset="0"/>
              <a:cs typeface="Arial" panose="020B0604020202020204" pitchFamily="34" charset="0"/>
            </a:rPr>
            <a:t>CPR- AED – First Aid – Stop the Bleed</a:t>
          </a:r>
        </a:p>
      </dgm:t>
    </dgm:pt>
    <dgm:pt modelId="{2E03F451-3174-4F68-BA11-5FB89437A056}" type="parTrans" cxnId="{2D70EECF-51BB-42CE-A9DF-123794BE8E78}">
      <dgm:prSet/>
      <dgm:spPr/>
      <dgm:t>
        <a:bodyPr/>
        <a:lstStyle/>
        <a:p>
          <a:endParaRPr lang="en-US"/>
        </a:p>
      </dgm:t>
    </dgm:pt>
    <dgm:pt modelId="{53FD8CA5-9058-4604-9E53-20EC371BFB6E}" type="sibTrans" cxnId="{2D70EECF-51BB-42CE-A9DF-123794BE8E78}">
      <dgm:prSet/>
      <dgm:spPr/>
      <dgm:t>
        <a:bodyPr/>
        <a:lstStyle/>
        <a:p>
          <a:endParaRPr lang="en-US"/>
        </a:p>
      </dgm:t>
    </dgm:pt>
    <dgm:pt modelId="{41F8692B-BEAB-48FE-9871-FF3671BED4DF}">
      <dgm:prSet custT="1"/>
      <dgm:spPr/>
      <dgm:t>
        <a:bodyPr/>
        <a:lstStyle/>
        <a:p>
          <a:r>
            <a:rPr lang="en-US" sz="2400" dirty="0">
              <a:latin typeface="Arial" panose="020B0604020202020204" pitchFamily="34" charset="0"/>
              <a:cs typeface="Arial" panose="020B0604020202020204" pitchFamily="34" charset="0"/>
            </a:rPr>
            <a:t>City trainings</a:t>
          </a:r>
        </a:p>
      </dgm:t>
    </dgm:pt>
    <dgm:pt modelId="{DC4A33A1-A636-4424-A864-6DBEDB1AA0CA}" type="parTrans" cxnId="{7E648AB4-46C7-475A-83D9-5C24D6422280}">
      <dgm:prSet/>
      <dgm:spPr/>
      <dgm:t>
        <a:bodyPr/>
        <a:lstStyle/>
        <a:p>
          <a:endParaRPr lang="en-US"/>
        </a:p>
      </dgm:t>
    </dgm:pt>
    <dgm:pt modelId="{2C8043CC-86A4-47CF-9586-D613095DF5C9}" type="sibTrans" cxnId="{7E648AB4-46C7-475A-83D9-5C24D6422280}">
      <dgm:prSet/>
      <dgm:spPr/>
      <dgm:t>
        <a:bodyPr/>
        <a:lstStyle/>
        <a:p>
          <a:endParaRPr lang="en-US"/>
        </a:p>
      </dgm:t>
    </dgm:pt>
    <dgm:pt modelId="{16975DDC-1046-4448-82BE-E9839FD72CA1}">
      <dgm:prSet custT="1"/>
      <dgm:spPr/>
      <dgm:t>
        <a:bodyPr/>
        <a:lstStyle/>
        <a:p>
          <a:r>
            <a:rPr lang="en-US" sz="2400" dirty="0">
              <a:latin typeface="Arial" panose="020B0604020202020204" pitchFamily="34" charset="0"/>
              <a:cs typeface="Arial" panose="020B0604020202020204" pitchFamily="34" charset="0"/>
            </a:rPr>
            <a:t>Purchased training equipment and supplies</a:t>
          </a:r>
        </a:p>
      </dgm:t>
    </dgm:pt>
    <dgm:pt modelId="{AE2CAE24-5E07-4234-924A-9DFF155F96D7}" type="parTrans" cxnId="{714AACB3-BB29-480A-A7FF-F88AED91912D}">
      <dgm:prSet/>
      <dgm:spPr/>
      <dgm:t>
        <a:bodyPr/>
        <a:lstStyle/>
        <a:p>
          <a:endParaRPr lang="en-US"/>
        </a:p>
      </dgm:t>
    </dgm:pt>
    <dgm:pt modelId="{68FF1A1B-9F99-4063-B2AB-096985EDD94E}" type="sibTrans" cxnId="{714AACB3-BB29-480A-A7FF-F88AED91912D}">
      <dgm:prSet/>
      <dgm:spPr/>
      <dgm:t>
        <a:bodyPr/>
        <a:lstStyle/>
        <a:p>
          <a:endParaRPr lang="en-US"/>
        </a:p>
      </dgm:t>
    </dgm:pt>
    <dgm:pt modelId="{CDAB1163-0982-4AE3-B593-6AF3144C7ECE}" type="pres">
      <dgm:prSet presAssocID="{222023B5-7455-4E1E-9F0A-F9FEB0285B4B}" presName="vert0" presStyleCnt="0">
        <dgm:presLayoutVars>
          <dgm:dir/>
          <dgm:animOne val="branch"/>
          <dgm:animLvl val="lvl"/>
        </dgm:presLayoutVars>
      </dgm:prSet>
      <dgm:spPr/>
    </dgm:pt>
    <dgm:pt modelId="{56260033-19D2-4E0A-837A-20FB8B658865}" type="pres">
      <dgm:prSet presAssocID="{CDC1B825-99A5-415E-BBA2-674001886C58}" presName="thickLine" presStyleLbl="alignNode1" presStyleIdx="0" presStyleCnt="5"/>
      <dgm:spPr/>
    </dgm:pt>
    <dgm:pt modelId="{41734DA1-41D4-4BAA-9DD9-4042A142E8E9}" type="pres">
      <dgm:prSet presAssocID="{CDC1B825-99A5-415E-BBA2-674001886C58}" presName="horz1" presStyleCnt="0"/>
      <dgm:spPr/>
    </dgm:pt>
    <dgm:pt modelId="{1AD8C2BA-B400-47E9-8B70-011C1C711FEC}" type="pres">
      <dgm:prSet presAssocID="{CDC1B825-99A5-415E-BBA2-674001886C58}" presName="tx1" presStyleLbl="revTx" presStyleIdx="0" presStyleCnt="5" custScaleY="150318" custLinFactNeighborX="-25722" custLinFactNeighborY="-866"/>
      <dgm:spPr/>
    </dgm:pt>
    <dgm:pt modelId="{1071799D-E1B1-4A0E-8F54-E54962D85194}" type="pres">
      <dgm:prSet presAssocID="{CDC1B825-99A5-415E-BBA2-674001886C58}" presName="vert1" presStyleCnt="0"/>
      <dgm:spPr/>
    </dgm:pt>
    <dgm:pt modelId="{AD4EBD11-F648-4B51-A357-C76F1F6C67C1}" type="pres">
      <dgm:prSet presAssocID="{A61B5979-4CD0-4F9C-BC2B-C1C3723187FB}" presName="thickLine" presStyleLbl="alignNode1" presStyleIdx="1" presStyleCnt="5"/>
      <dgm:spPr/>
    </dgm:pt>
    <dgm:pt modelId="{A811454A-937F-45E6-A35D-77EFA60D17A2}" type="pres">
      <dgm:prSet presAssocID="{A61B5979-4CD0-4F9C-BC2B-C1C3723187FB}" presName="horz1" presStyleCnt="0"/>
      <dgm:spPr/>
    </dgm:pt>
    <dgm:pt modelId="{FE136877-A253-43EE-89BB-7A54FB09D213}" type="pres">
      <dgm:prSet presAssocID="{A61B5979-4CD0-4F9C-BC2B-C1C3723187FB}" presName="tx1" presStyleLbl="revTx" presStyleIdx="1" presStyleCnt="5" custScaleY="138307"/>
      <dgm:spPr/>
    </dgm:pt>
    <dgm:pt modelId="{871E3221-63B5-45C7-8EDC-11558561CE11}" type="pres">
      <dgm:prSet presAssocID="{A61B5979-4CD0-4F9C-BC2B-C1C3723187FB}" presName="vert1" presStyleCnt="0"/>
      <dgm:spPr/>
    </dgm:pt>
    <dgm:pt modelId="{E28F166F-A35D-4D24-AC08-5ED5833A3A05}" type="pres">
      <dgm:prSet presAssocID="{D93086D7-08BA-4B74-926F-1AA47E3123CE}" presName="thickLine" presStyleLbl="alignNode1" presStyleIdx="2" presStyleCnt="5"/>
      <dgm:spPr/>
    </dgm:pt>
    <dgm:pt modelId="{EE2F2237-FEF4-4EBB-93CD-D50C9E5DD3EC}" type="pres">
      <dgm:prSet presAssocID="{D93086D7-08BA-4B74-926F-1AA47E3123CE}" presName="horz1" presStyleCnt="0"/>
      <dgm:spPr/>
    </dgm:pt>
    <dgm:pt modelId="{0FF5873F-9115-4689-A883-2BF55C51B8C3}" type="pres">
      <dgm:prSet presAssocID="{D93086D7-08BA-4B74-926F-1AA47E3123CE}" presName="tx1" presStyleLbl="revTx" presStyleIdx="2" presStyleCnt="5"/>
      <dgm:spPr/>
    </dgm:pt>
    <dgm:pt modelId="{09453B0D-4F71-4435-B5DE-5EEE6BF384B5}" type="pres">
      <dgm:prSet presAssocID="{D93086D7-08BA-4B74-926F-1AA47E3123CE}" presName="vert1" presStyleCnt="0"/>
      <dgm:spPr/>
    </dgm:pt>
    <dgm:pt modelId="{97A09CEE-44C2-4FDC-A976-36450D7F0C4F}" type="pres">
      <dgm:prSet presAssocID="{41F8692B-BEAB-48FE-9871-FF3671BED4DF}" presName="thickLine" presStyleLbl="alignNode1" presStyleIdx="3" presStyleCnt="5"/>
      <dgm:spPr/>
    </dgm:pt>
    <dgm:pt modelId="{81FBBAB1-7E13-45FF-B630-756A9232D3EF}" type="pres">
      <dgm:prSet presAssocID="{41F8692B-BEAB-48FE-9871-FF3671BED4DF}" presName="horz1" presStyleCnt="0"/>
      <dgm:spPr/>
    </dgm:pt>
    <dgm:pt modelId="{D76B7067-A543-48AA-A01F-F6829A99651F}" type="pres">
      <dgm:prSet presAssocID="{41F8692B-BEAB-48FE-9871-FF3671BED4DF}" presName="tx1" presStyleLbl="revTx" presStyleIdx="3" presStyleCnt="5"/>
      <dgm:spPr/>
    </dgm:pt>
    <dgm:pt modelId="{05E62D03-A63E-46F5-A68D-385D0CD6BF94}" type="pres">
      <dgm:prSet presAssocID="{41F8692B-BEAB-48FE-9871-FF3671BED4DF}" presName="vert1" presStyleCnt="0"/>
      <dgm:spPr/>
    </dgm:pt>
    <dgm:pt modelId="{4AB753FE-8063-4886-A6C4-83FD53595691}" type="pres">
      <dgm:prSet presAssocID="{16975DDC-1046-4448-82BE-E9839FD72CA1}" presName="thickLine" presStyleLbl="alignNode1" presStyleIdx="4" presStyleCnt="5"/>
      <dgm:spPr/>
    </dgm:pt>
    <dgm:pt modelId="{583501B0-2257-4E22-9CD8-0D0B95C7F195}" type="pres">
      <dgm:prSet presAssocID="{16975DDC-1046-4448-82BE-E9839FD72CA1}" presName="horz1" presStyleCnt="0"/>
      <dgm:spPr/>
    </dgm:pt>
    <dgm:pt modelId="{6228D489-754A-4036-AD15-040BA34EC909}" type="pres">
      <dgm:prSet presAssocID="{16975DDC-1046-4448-82BE-E9839FD72CA1}" presName="tx1" presStyleLbl="revTx" presStyleIdx="4" presStyleCnt="5"/>
      <dgm:spPr/>
    </dgm:pt>
    <dgm:pt modelId="{61071005-D530-4266-9B6C-F4A7FEA162A9}" type="pres">
      <dgm:prSet presAssocID="{16975DDC-1046-4448-82BE-E9839FD72CA1}" presName="vert1" presStyleCnt="0"/>
      <dgm:spPr/>
    </dgm:pt>
  </dgm:ptLst>
  <dgm:cxnLst>
    <dgm:cxn modelId="{4A10350E-545F-44B5-8489-2407E6FF163C}" type="presOf" srcId="{41F8692B-BEAB-48FE-9871-FF3671BED4DF}" destId="{D76B7067-A543-48AA-A01F-F6829A99651F}" srcOrd="0" destOrd="0" presId="urn:microsoft.com/office/officeart/2008/layout/LinedList"/>
    <dgm:cxn modelId="{DC3B4828-9A54-489C-85DA-75C06BC4FA92}" type="presOf" srcId="{CDC1B825-99A5-415E-BBA2-674001886C58}" destId="{1AD8C2BA-B400-47E9-8B70-011C1C711FEC}" srcOrd="0" destOrd="0" presId="urn:microsoft.com/office/officeart/2008/layout/LinedList"/>
    <dgm:cxn modelId="{4CA8A63F-092E-46CB-91D1-55C0D49DF8BF}" type="presOf" srcId="{222023B5-7455-4E1E-9F0A-F9FEB0285B4B}" destId="{CDAB1163-0982-4AE3-B593-6AF3144C7ECE}" srcOrd="0" destOrd="0" presId="urn:microsoft.com/office/officeart/2008/layout/LinedList"/>
    <dgm:cxn modelId="{6521504B-9CBF-4D94-B198-0EDFDE7FBA0E}" type="presOf" srcId="{A61B5979-4CD0-4F9C-BC2B-C1C3723187FB}" destId="{FE136877-A253-43EE-89BB-7A54FB09D213}" srcOrd="0" destOrd="0" presId="urn:microsoft.com/office/officeart/2008/layout/LinedList"/>
    <dgm:cxn modelId="{C0DAFF52-7F97-4D4B-8736-5A4FFC3F84C5}" srcId="{222023B5-7455-4E1E-9F0A-F9FEB0285B4B}" destId="{CDC1B825-99A5-415E-BBA2-674001886C58}" srcOrd="0" destOrd="0" parTransId="{9B0925EE-5655-45FD-A356-6EAA2813C2B7}" sibTransId="{3C38DFE3-7320-4245-B59F-8486C3681239}"/>
    <dgm:cxn modelId="{714AACB3-BB29-480A-A7FF-F88AED91912D}" srcId="{222023B5-7455-4E1E-9F0A-F9FEB0285B4B}" destId="{16975DDC-1046-4448-82BE-E9839FD72CA1}" srcOrd="4" destOrd="0" parTransId="{AE2CAE24-5E07-4234-924A-9DFF155F96D7}" sibTransId="{68FF1A1B-9F99-4063-B2AB-096985EDD94E}"/>
    <dgm:cxn modelId="{7E648AB4-46C7-475A-83D9-5C24D6422280}" srcId="{222023B5-7455-4E1E-9F0A-F9FEB0285B4B}" destId="{41F8692B-BEAB-48FE-9871-FF3671BED4DF}" srcOrd="3" destOrd="0" parTransId="{DC4A33A1-A636-4424-A864-6DBEDB1AA0CA}" sibTransId="{2C8043CC-86A4-47CF-9586-D613095DF5C9}"/>
    <dgm:cxn modelId="{ED9532C7-2BEC-4227-B4D4-DBC53FED5310}" type="presOf" srcId="{16975DDC-1046-4448-82BE-E9839FD72CA1}" destId="{6228D489-754A-4036-AD15-040BA34EC909}" srcOrd="0" destOrd="0" presId="urn:microsoft.com/office/officeart/2008/layout/LinedList"/>
    <dgm:cxn modelId="{36A843CA-C8A7-4CB0-A069-9701E2043CCD}" type="presOf" srcId="{D93086D7-08BA-4B74-926F-1AA47E3123CE}" destId="{0FF5873F-9115-4689-A883-2BF55C51B8C3}" srcOrd="0" destOrd="0" presId="urn:microsoft.com/office/officeart/2008/layout/LinedList"/>
    <dgm:cxn modelId="{A3BF8ACF-8E98-4066-B4DE-5859E5CA0938}" srcId="{222023B5-7455-4E1E-9F0A-F9FEB0285B4B}" destId="{A61B5979-4CD0-4F9C-BC2B-C1C3723187FB}" srcOrd="1" destOrd="0" parTransId="{E760B94F-677B-47B1-89E1-0CD0D9CA34ED}" sibTransId="{A52E31ED-275B-41E1-AFA0-7B28DF5946B3}"/>
    <dgm:cxn modelId="{2D70EECF-51BB-42CE-A9DF-123794BE8E78}" srcId="{222023B5-7455-4E1E-9F0A-F9FEB0285B4B}" destId="{D93086D7-08BA-4B74-926F-1AA47E3123CE}" srcOrd="2" destOrd="0" parTransId="{2E03F451-3174-4F68-BA11-5FB89437A056}" sibTransId="{53FD8CA5-9058-4604-9E53-20EC371BFB6E}"/>
    <dgm:cxn modelId="{D79895A2-ED75-4BE1-A0C9-3714C4E625A3}" type="presParOf" srcId="{CDAB1163-0982-4AE3-B593-6AF3144C7ECE}" destId="{56260033-19D2-4E0A-837A-20FB8B658865}" srcOrd="0" destOrd="0" presId="urn:microsoft.com/office/officeart/2008/layout/LinedList"/>
    <dgm:cxn modelId="{061032C9-FA85-4137-AF68-A0B8E0E7432D}" type="presParOf" srcId="{CDAB1163-0982-4AE3-B593-6AF3144C7ECE}" destId="{41734DA1-41D4-4BAA-9DD9-4042A142E8E9}" srcOrd="1" destOrd="0" presId="urn:microsoft.com/office/officeart/2008/layout/LinedList"/>
    <dgm:cxn modelId="{9C070DDB-2037-469D-BA28-02BFE738A169}" type="presParOf" srcId="{41734DA1-41D4-4BAA-9DD9-4042A142E8E9}" destId="{1AD8C2BA-B400-47E9-8B70-011C1C711FEC}" srcOrd="0" destOrd="0" presId="urn:microsoft.com/office/officeart/2008/layout/LinedList"/>
    <dgm:cxn modelId="{5F574369-8022-49B1-8442-73976BF41649}" type="presParOf" srcId="{41734DA1-41D4-4BAA-9DD9-4042A142E8E9}" destId="{1071799D-E1B1-4A0E-8F54-E54962D85194}" srcOrd="1" destOrd="0" presId="urn:microsoft.com/office/officeart/2008/layout/LinedList"/>
    <dgm:cxn modelId="{1D810A3B-8779-4546-BD38-EE59DD2FE223}" type="presParOf" srcId="{CDAB1163-0982-4AE3-B593-6AF3144C7ECE}" destId="{AD4EBD11-F648-4B51-A357-C76F1F6C67C1}" srcOrd="2" destOrd="0" presId="urn:microsoft.com/office/officeart/2008/layout/LinedList"/>
    <dgm:cxn modelId="{F4D66FEC-A194-4B3C-B05A-5F80287E17BD}" type="presParOf" srcId="{CDAB1163-0982-4AE3-B593-6AF3144C7ECE}" destId="{A811454A-937F-45E6-A35D-77EFA60D17A2}" srcOrd="3" destOrd="0" presId="urn:microsoft.com/office/officeart/2008/layout/LinedList"/>
    <dgm:cxn modelId="{F047E521-612B-4B35-81DC-49DC36170F8B}" type="presParOf" srcId="{A811454A-937F-45E6-A35D-77EFA60D17A2}" destId="{FE136877-A253-43EE-89BB-7A54FB09D213}" srcOrd="0" destOrd="0" presId="urn:microsoft.com/office/officeart/2008/layout/LinedList"/>
    <dgm:cxn modelId="{3DE84CA4-0A0A-4009-8F63-3B4B56B419B5}" type="presParOf" srcId="{A811454A-937F-45E6-A35D-77EFA60D17A2}" destId="{871E3221-63B5-45C7-8EDC-11558561CE11}" srcOrd="1" destOrd="0" presId="urn:microsoft.com/office/officeart/2008/layout/LinedList"/>
    <dgm:cxn modelId="{5A8D4B83-228D-4DFF-BE9A-A110808CCC05}" type="presParOf" srcId="{CDAB1163-0982-4AE3-B593-6AF3144C7ECE}" destId="{E28F166F-A35D-4D24-AC08-5ED5833A3A05}" srcOrd="4" destOrd="0" presId="urn:microsoft.com/office/officeart/2008/layout/LinedList"/>
    <dgm:cxn modelId="{272434CC-8235-4EBC-B4F7-DB00633A3691}" type="presParOf" srcId="{CDAB1163-0982-4AE3-B593-6AF3144C7ECE}" destId="{EE2F2237-FEF4-4EBB-93CD-D50C9E5DD3EC}" srcOrd="5" destOrd="0" presId="urn:microsoft.com/office/officeart/2008/layout/LinedList"/>
    <dgm:cxn modelId="{EDAB1645-03DB-4360-B66F-68F793F41860}" type="presParOf" srcId="{EE2F2237-FEF4-4EBB-93CD-D50C9E5DD3EC}" destId="{0FF5873F-9115-4689-A883-2BF55C51B8C3}" srcOrd="0" destOrd="0" presId="urn:microsoft.com/office/officeart/2008/layout/LinedList"/>
    <dgm:cxn modelId="{05429BE4-49D3-4CC4-B6C8-C4832900A324}" type="presParOf" srcId="{EE2F2237-FEF4-4EBB-93CD-D50C9E5DD3EC}" destId="{09453B0D-4F71-4435-B5DE-5EEE6BF384B5}" srcOrd="1" destOrd="0" presId="urn:microsoft.com/office/officeart/2008/layout/LinedList"/>
    <dgm:cxn modelId="{747CAE9F-ECC5-475D-9682-9C2FC1A490D8}" type="presParOf" srcId="{CDAB1163-0982-4AE3-B593-6AF3144C7ECE}" destId="{97A09CEE-44C2-4FDC-A976-36450D7F0C4F}" srcOrd="6" destOrd="0" presId="urn:microsoft.com/office/officeart/2008/layout/LinedList"/>
    <dgm:cxn modelId="{10CC411E-CF5C-460D-85D5-6002BAE02446}" type="presParOf" srcId="{CDAB1163-0982-4AE3-B593-6AF3144C7ECE}" destId="{81FBBAB1-7E13-45FF-B630-756A9232D3EF}" srcOrd="7" destOrd="0" presId="urn:microsoft.com/office/officeart/2008/layout/LinedList"/>
    <dgm:cxn modelId="{20D43BC3-D748-4906-B220-7E3514D1E53A}" type="presParOf" srcId="{81FBBAB1-7E13-45FF-B630-756A9232D3EF}" destId="{D76B7067-A543-48AA-A01F-F6829A99651F}" srcOrd="0" destOrd="0" presId="urn:microsoft.com/office/officeart/2008/layout/LinedList"/>
    <dgm:cxn modelId="{CE54E059-746E-4070-B5E8-A0D769115A09}" type="presParOf" srcId="{81FBBAB1-7E13-45FF-B630-756A9232D3EF}" destId="{05E62D03-A63E-46F5-A68D-385D0CD6BF94}" srcOrd="1" destOrd="0" presId="urn:microsoft.com/office/officeart/2008/layout/LinedList"/>
    <dgm:cxn modelId="{E730BE9E-E569-4E9F-AC90-8A05F26705C1}" type="presParOf" srcId="{CDAB1163-0982-4AE3-B593-6AF3144C7ECE}" destId="{4AB753FE-8063-4886-A6C4-83FD53595691}" srcOrd="8" destOrd="0" presId="urn:microsoft.com/office/officeart/2008/layout/LinedList"/>
    <dgm:cxn modelId="{CF643A8B-E1B6-496C-AB88-3C62BF902F71}" type="presParOf" srcId="{CDAB1163-0982-4AE3-B593-6AF3144C7ECE}" destId="{583501B0-2257-4E22-9CD8-0D0B95C7F195}" srcOrd="9" destOrd="0" presId="urn:microsoft.com/office/officeart/2008/layout/LinedList"/>
    <dgm:cxn modelId="{F4BA17F2-4A40-4711-B157-CDD03338E46A}" type="presParOf" srcId="{583501B0-2257-4E22-9CD8-0D0B95C7F195}" destId="{6228D489-754A-4036-AD15-040BA34EC909}" srcOrd="0" destOrd="0" presId="urn:microsoft.com/office/officeart/2008/layout/LinedList"/>
    <dgm:cxn modelId="{75661C40-994E-4171-938C-730714A9D495}" type="presParOf" srcId="{583501B0-2257-4E22-9CD8-0D0B95C7F195}" destId="{61071005-D530-4266-9B6C-F4A7FEA162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C0BD0-48B3-42BF-A4F7-530173568C4E}">
      <dsp:nvSpPr>
        <dsp:cNvPr id="0" name=""/>
        <dsp:cNvSpPr/>
      </dsp:nvSpPr>
      <dsp:spPr>
        <a:xfrm>
          <a:off x="0" y="3296"/>
          <a:ext cx="114817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C0F8D-C9E3-47D0-A490-CE66B1ECA165}">
      <dsp:nvSpPr>
        <dsp:cNvPr id="0" name=""/>
        <dsp:cNvSpPr/>
      </dsp:nvSpPr>
      <dsp:spPr>
        <a:xfrm>
          <a:off x="0" y="3296"/>
          <a:ext cx="11470544" cy="124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We, the sworn public servants and guardians of the community of the City of Port Jervis define our mission as critical to the safety and security of those we serve.</a:t>
          </a:r>
        </a:p>
      </dsp:txBody>
      <dsp:txXfrm>
        <a:off x="0" y="3296"/>
        <a:ext cx="11470544" cy="1244149"/>
      </dsp:txXfrm>
    </dsp:sp>
    <dsp:sp modelId="{910BB737-00DF-4E8C-B021-C207DF767D2F}">
      <dsp:nvSpPr>
        <dsp:cNvPr id="0" name=""/>
        <dsp:cNvSpPr/>
      </dsp:nvSpPr>
      <dsp:spPr>
        <a:xfrm>
          <a:off x="0" y="1247446"/>
          <a:ext cx="114817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CD51F-5A5E-43BF-A8F3-D820340CC959}">
      <dsp:nvSpPr>
        <dsp:cNvPr id="0" name=""/>
        <dsp:cNvSpPr/>
      </dsp:nvSpPr>
      <dsp:spPr>
        <a:xfrm>
          <a:off x="0" y="1247446"/>
          <a:ext cx="11470544" cy="186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We are committed to demonstrate excellence in policing by working in partnership with our community to serve, protect, defend and improve the quality of life for the residents and visitors of the City of Port Jervis while preserving the rights and dignity of all.</a:t>
          </a:r>
        </a:p>
      </dsp:txBody>
      <dsp:txXfrm>
        <a:off x="0" y="1247446"/>
        <a:ext cx="11470544" cy="1862010"/>
      </dsp:txXfrm>
    </dsp:sp>
    <dsp:sp modelId="{D88DCA3C-2DC3-44E2-B080-7174C7BF4E03}">
      <dsp:nvSpPr>
        <dsp:cNvPr id="0" name=""/>
        <dsp:cNvSpPr/>
      </dsp:nvSpPr>
      <dsp:spPr>
        <a:xfrm>
          <a:off x="0" y="3109457"/>
          <a:ext cx="114817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A4691-6066-4796-97C7-02B869FBECC5}">
      <dsp:nvSpPr>
        <dsp:cNvPr id="0" name=""/>
        <dsp:cNvSpPr/>
      </dsp:nvSpPr>
      <dsp:spPr>
        <a:xfrm>
          <a:off x="0" y="3109457"/>
          <a:ext cx="11481757" cy="120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We stand with courage to face all situations and offenders that threaten the rights, property, and life of our community and strive to demonstrate excellence in the public service we provide.</a:t>
          </a:r>
        </a:p>
      </dsp:txBody>
      <dsp:txXfrm>
        <a:off x="0" y="3109457"/>
        <a:ext cx="11481757" cy="1200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0FFD0-D5F2-4E92-893A-3F5AADEC137B}">
      <dsp:nvSpPr>
        <dsp:cNvPr id="0" name=""/>
        <dsp:cNvSpPr/>
      </dsp:nvSpPr>
      <dsp:spPr>
        <a:xfrm>
          <a:off x="0" y="3434"/>
          <a:ext cx="600291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45FE90E-7DAB-469E-88DD-DBEB3ED572CA}">
      <dsp:nvSpPr>
        <dsp:cNvPr id="0" name=""/>
        <dsp:cNvSpPr/>
      </dsp:nvSpPr>
      <dsp:spPr>
        <a:xfrm>
          <a:off x="0" y="3434"/>
          <a:ext cx="6002912" cy="155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Less lethal “remote handcuff” technology deployed in 2023. </a:t>
          </a:r>
        </a:p>
      </dsp:txBody>
      <dsp:txXfrm>
        <a:off x="0" y="3434"/>
        <a:ext cx="6002912" cy="1554261"/>
      </dsp:txXfrm>
    </dsp:sp>
    <dsp:sp modelId="{820C04C7-5965-424E-9A71-18156B8F576B}">
      <dsp:nvSpPr>
        <dsp:cNvPr id="0" name=""/>
        <dsp:cNvSpPr/>
      </dsp:nvSpPr>
      <dsp:spPr>
        <a:xfrm>
          <a:off x="0" y="1557696"/>
          <a:ext cx="6002912"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7BD6BF-A50A-44CF-B6B5-658D8D89922A}">
      <dsp:nvSpPr>
        <dsp:cNvPr id="0" name=""/>
        <dsp:cNvSpPr/>
      </dsp:nvSpPr>
      <dsp:spPr>
        <a:xfrm>
          <a:off x="0" y="1557696"/>
          <a:ext cx="5997049" cy="178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Restraint device is a hand-held pre-escalation apprehension tool to restrain noncompliant individuals or persons in crisis from a distance. </a:t>
          </a:r>
        </a:p>
      </dsp:txBody>
      <dsp:txXfrm>
        <a:off x="0" y="1557696"/>
        <a:ext cx="5997049" cy="1781727"/>
      </dsp:txXfrm>
    </dsp:sp>
    <dsp:sp modelId="{B6518C7B-615F-4F3B-ADF0-1C8A14C01CD1}">
      <dsp:nvSpPr>
        <dsp:cNvPr id="0" name=""/>
        <dsp:cNvSpPr/>
      </dsp:nvSpPr>
      <dsp:spPr>
        <a:xfrm>
          <a:off x="0" y="3339423"/>
          <a:ext cx="6002912"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38DE6A-996D-43C9-8DDB-27B23AF69B97}">
      <dsp:nvSpPr>
        <dsp:cNvPr id="0" name=""/>
        <dsp:cNvSpPr/>
      </dsp:nvSpPr>
      <dsp:spPr>
        <a:xfrm>
          <a:off x="0" y="3339423"/>
          <a:ext cx="6002912" cy="155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Utilizes a Kevlar cord with small hooks fired from a small device used to help immobilize a suspect with reduced chance of injury. </a:t>
          </a:r>
        </a:p>
      </dsp:txBody>
      <dsp:txXfrm>
        <a:off x="0" y="3339423"/>
        <a:ext cx="6002912" cy="1554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60033-19D2-4E0A-837A-20FB8B658865}">
      <dsp:nvSpPr>
        <dsp:cNvPr id="0" name=""/>
        <dsp:cNvSpPr/>
      </dsp:nvSpPr>
      <dsp:spPr>
        <a:xfrm>
          <a:off x="0" y="2555"/>
          <a:ext cx="107988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8C2BA-B400-47E9-8B70-011C1C711FEC}">
      <dsp:nvSpPr>
        <dsp:cNvPr id="0" name=""/>
        <dsp:cNvSpPr/>
      </dsp:nvSpPr>
      <dsp:spPr>
        <a:xfrm>
          <a:off x="0" y="0"/>
          <a:ext cx="10788288" cy="105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Established the City of Port Jervis as a certified HSI Training Site: Health Safety Institute.  Partnership with Sgt. Paul Brahm and OCSO</a:t>
          </a:r>
        </a:p>
      </dsp:txBody>
      <dsp:txXfrm>
        <a:off x="0" y="0"/>
        <a:ext cx="10788288" cy="1056220"/>
      </dsp:txXfrm>
    </dsp:sp>
    <dsp:sp modelId="{AD4EBD11-F648-4B51-A357-C76F1F6C67C1}">
      <dsp:nvSpPr>
        <dsp:cNvPr id="0" name=""/>
        <dsp:cNvSpPr/>
      </dsp:nvSpPr>
      <dsp:spPr>
        <a:xfrm>
          <a:off x="0" y="1058776"/>
          <a:ext cx="107988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36877-A253-43EE-89BB-7A54FB09D213}">
      <dsp:nvSpPr>
        <dsp:cNvPr id="0" name=""/>
        <dsp:cNvSpPr/>
      </dsp:nvSpPr>
      <dsp:spPr>
        <a:xfrm>
          <a:off x="0" y="1058776"/>
          <a:ext cx="10788288" cy="971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PO Chris </a:t>
          </a:r>
          <a:r>
            <a:rPr lang="en-US" sz="2400" kern="1200" dirty="0" err="1">
              <a:latin typeface="Arial" panose="020B0604020202020204" pitchFamily="34" charset="0"/>
              <a:cs typeface="Arial" panose="020B0604020202020204" pitchFamily="34" charset="0"/>
            </a:rPr>
            <a:t>Mehedin</a:t>
          </a:r>
          <a:r>
            <a:rPr lang="en-US" sz="2400" kern="1200" dirty="0">
              <a:latin typeface="Arial" panose="020B0604020202020204" pitchFamily="34" charset="0"/>
              <a:cs typeface="Arial" panose="020B0604020202020204" pitchFamily="34" charset="0"/>
            </a:rPr>
            <a:t> and PO Seth Mortenson Instructors</a:t>
          </a:r>
        </a:p>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ASHI American Safety and Health Institute Certification</a:t>
          </a:r>
        </a:p>
      </dsp:txBody>
      <dsp:txXfrm>
        <a:off x="0" y="1058776"/>
        <a:ext cx="10788288" cy="971824"/>
      </dsp:txXfrm>
    </dsp:sp>
    <dsp:sp modelId="{E28F166F-A35D-4D24-AC08-5ED5833A3A05}">
      <dsp:nvSpPr>
        <dsp:cNvPr id="0" name=""/>
        <dsp:cNvSpPr/>
      </dsp:nvSpPr>
      <dsp:spPr>
        <a:xfrm>
          <a:off x="0" y="2030600"/>
          <a:ext cx="107988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5873F-9115-4689-A883-2BF55C51B8C3}">
      <dsp:nvSpPr>
        <dsp:cNvPr id="0" name=""/>
        <dsp:cNvSpPr/>
      </dsp:nvSpPr>
      <dsp:spPr>
        <a:xfrm>
          <a:off x="0" y="2030600"/>
          <a:ext cx="10798834" cy="702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CPR- AED – First Aid – Stop the Bleed</a:t>
          </a:r>
        </a:p>
      </dsp:txBody>
      <dsp:txXfrm>
        <a:off x="0" y="2030600"/>
        <a:ext cx="10798834" cy="702657"/>
      </dsp:txXfrm>
    </dsp:sp>
    <dsp:sp modelId="{97A09CEE-44C2-4FDC-A976-36450D7F0C4F}">
      <dsp:nvSpPr>
        <dsp:cNvPr id="0" name=""/>
        <dsp:cNvSpPr/>
      </dsp:nvSpPr>
      <dsp:spPr>
        <a:xfrm>
          <a:off x="0" y="2733257"/>
          <a:ext cx="107988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B7067-A543-48AA-A01F-F6829A99651F}">
      <dsp:nvSpPr>
        <dsp:cNvPr id="0" name=""/>
        <dsp:cNvSpPr/>
      </dsp:nvSpPr>
      <dsp:spPr>
        <a:xfrm>
          <a:off x="0" y="2733257"/>
          <a:ext cx="10798834" cy="702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City trainings</a:t>
          </a:r>
        </a:p>
      </dsp:txBody>
      <dsp:txXfrm>
        <a:off x="0" y="2733257"/>
        <a:ext cx="10798834" cy="702657"/>
      </dsp:txXfrm>
    </dsp:sp>
    <dsp:sp modelId="{4AB753FE-8063-4886-A6C4-83FD53595691}">
      <dsp:nvSpPr>
        <dsp:cNvPr id="0" name=""/>
        <dsp:cNvSpPr/>
      </dsp:nvSpPr>
      <dsp:spPr>
        <a:xfrm>
          <a:off x="0" y="3435914"/>
          <a:ext cx="107988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28D489-754A-4036-AD15-040BA34EC909}">
      <dsp:nvSpPr>
        <dsp:cNvPr id="0" name=""/>
        <dsp:cNvSpPr/>
      </dsp:nvSpPr>
      <dsp:spPr>
        <a:xfrm>
          <a:off x="0" y="3435914"/>
          <a:ext cx="10798834" cy="702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Purchased training equipment and supplies</a:t>
          </a:r>
        </a:p>
      </dsp:txBody>
      <dsp:txXfrm>
        <a:off x="0" y="3435914"/>
        <a:ext cx="10798834" cy="7026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61E3-6053-05F6-E241-AE47324D5F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88CFF9-ECD0-FB1C-35B7-45BDA0DE6B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7D4543-5814-9307-F575-C213E206DC96}"/>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5" name="Footer Placeholder 4">
            <a:extLst>
              <a:ext uri="{FF2B5EF4-FFF2-40B4-BE49-F238E27FC236}">
                <a16:creationId xmlns:a16="http://schemas.microsoft.com/office/drawing/2014/main" id="{14CDC056-A59B-42EE-D259-A0E4F57DF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2EA4C-C863-A9D7-3C2E-AEB912033123}"/>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358227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B434-397C-81E2-B89D-007A9A76D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BD704-7953-F029-B74F-FBFBC4003E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17B44-35AF-B810-0FFA-272E78783C66}"/>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5" name="Footer Placeholder 4">
            <a:extLst>
              <a:ext uri="{FF2B5EF4-FFF2-40B4-BE49-F238E27FC236}">
                <a16:creationId xmlns:a16="http://schemas.microsoft.com/office/drawing/2014/main" id="{3BB45C31-1DFC-DEA5-4248-1C7E0CD42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462AD-16C7-A4B3-B802-371167ED98F8}"/>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210582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3549D-E8EB-B0AC-FA39-542C75EFE9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4F35FB-50CF-A932-A793-35D3CE803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80D95-46A6-9A18-5453-1EE90B42E1F5}"/>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5" name="Footer Placeholder 4">
            <a:extLst>
              <a:ext uri="{FF2B5EF4-FFF2-40B4-BE49-F238E27FC236}">
                <a16:creationId xmlns:a16="http://schemas.microsoft.com/office/drawing/2014/main" id="{674B075F-79BF-AB11-2B89-937E96CE1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3A659-83A6-2033-A03A-2D813060527D}"/>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8218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23AD-7CEF-F02D-3502-B481B220A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3EF8C-AE4D-B792-B5F1-4FFA4F0704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8660A-CCF5-282F-DB84-9DABF2FA5757}"/>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5" name="Footer Placeholder 4">
            <a:extLst>
              <a:ext uri="{FF2B5EF4-FFF2-40B4-BE49-F238E27FC236}">
                <a16:creationId xmlns:a16="http://schemas.microsoft.com/office/drawing/2014/main" id="{D74A7840-527C-F3E1-414C-F031873D8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1DA34-2077-CE44-F356-C305724566B7}"/>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169926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C904-F96F-87D3-F38A-E126D2EBBD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C3A6EE-2242-4696-5A69-27D748C4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E708D9-883B-BF91-8831-7BDF0E573012}"/>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5" name="Footer Placeholder 4">
            <a:extLst>
              <a:ext uri="{FF2B5EF4-FFF2-40B4-BE49-F238E27FC236}">
                <a16:creationId xmlns:a16="http://schemas.microsoft.com/office/drawing/2014/main" id="{47D15E26-6A8F-6F24-0CFB-49ECC2569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AAFC-C1EC-0252-26B6-39DC2F7D893A}"/>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326679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2F06-D580-FFCE-817A-F5447D57D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3E2F6-C595-2A53-173D-77B0C2290D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86B358-BA3C-2151-22FB-EC7E0693F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B8D14F-B264-75D9-9071-3CCF1F694C7A}"/>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6" name="Footer Placeholder 5">
            <a:extLst>
              <a:ext uri="{FF2B5EF4-FFF2-40B4-BE49-F238E27FC236}">
                <a16:creationId xmlns:a16="http://schemas.microsoft.com/office/drawing/2014/main" id="{6A29C700-C44E-FBF3-5391-3768494CA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379D1-F91B-FD8F-FCB1-641022C5174E}"/>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107799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8BEB-C40F-CB82-E8DC-0E02F6BF4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36F8A-9F77-4E45-603B-9E8F98B9F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6DABE-D3F3-96AF-82AB-272F0A1F2A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7BA0EC-E961-B7B0-CD5D-2EFBC0CC3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D67045-41F9-65CA-B9C7-0DE7C35AA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67F800-2445-6B2D-1050-5A30F2E24BD2}"/>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8" name="Footer Placeholder 7">
            <a:extLst>
              <a:ext uri="{FF2B5EF4-FFF2-40B4-BE49-F238E27FC236}">
                <a16:creationId xmlns:a16="http://schemas.microsoft.com/office/drawing/2014/main" id="{356631BF-A1A8-7463-6680-00FB3E094D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E15067-71EB-EF56-CFFA-3AA4B4EA706C}"/>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6076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F4E7-E5C6-4EC8-3905-566113884C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133E07-E88F-2BD0-734C-E5FF03F971DC}"/>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4" name="Footer Placeholder 3">
            <a:extLst>
              <a:ext uri="{FF2B5EF4-FFF2-40B4-BE49-F238E27FC236}">
                <a16:creationId xmlns:a16="http://schemas.microsoft.com/office/drawing/2014/main" id="{FDBAD749-4CAF-E6DB-E736-5CF9FF42AA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DBA8AE-38F0-6F2D-76E8-521A0707B315}"/>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298281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D2D5A9-61A3-15FF-EDBF-2E249B1C0AFA}"/>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3" name="Footer Placeholder 2">
            <a:extLst>
              <a:ext uri="{FF2B5EF4-FFF2-40B4-BE49-F238E27FC236}">
                <a16:creationId xmlns:a16="http://schemas.microsoft.com/office/drawing/2014/main" id="{9F04B31A-0AD6-5679-023B-12DFDBD839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010CE3-D11E-5EC5-6F69-46340E1F2761}"/>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289313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4992-B434-C0D6-9353-2552C36F7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AF5729-AC8A-FDC3-7003-E95C707F8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A040FE-A00B-A2DD-D9A8-4D865CD52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F1D63-E87F-2A20-9CDC-42A8BB0ED840}"/>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6" name="Footer Placeholder 5">
            <a:extLst>
              <a:ext uri="{FF2B5EF4-FFF2-40B4-BE49-F238E27FC236}">
                <a16:creationId xmlns:a16="http://schemas.microsoft.com/office/drawing/2014/main" id="{CF6DE1C4-0B36-A759-2840-2BDDBDF60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3D6E8-C58E-7879-6DF8-4730AABD6C2D}"/>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305378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4EC3-D1EF-71D2-CF05-18F9C2B1F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9D7CA-334F-0200-38EE-6106E56174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164717-A776-ADC7-38CD-5D8ADA0C5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98ABC-41D0-97A4-3DF7-7AE1E9CAD661}"/>
              </a:ext>
            </a:extLst>
          </p:cNvPr>
          <p:cNvSpPr>
            <a:spLocks noGrp="1"/>
          </p:cNvSpPr>
          <p:nvPr>
            <p:ph type="dt" sz="half" idx="10"/>
          </p:nvPr>
        </p:nvSpPr>
        <p:spPr/>
        <p:txBody>
          <a:bodyPr/>
          <a:lstStyle/>
          <a:p>
            <a:fld id="{BC169889-6EF8-4DF5-9977-93CC2993A31C}" type="datetimeFigureOut">
              <a:rPr lang="en-US" smtClean="0"/>
              <a:t>2/22/2024</a:t>
            </a:fld>
            <a:endParaRPr lang="en-US"/>
          </a:p>
        </p:txBody>
      </p:sp>
      <p:sp>
        <p:nvSpPr>
          <p:cNvPr id="6" name="Footer Placeholder 5">
            <a:extLst>
              <a:ext uri="{FF2B5EF4-FFF2-40B4-BE49-F238E27FC236}">
                <a16:creationId xmlns:a16="http://schemas.microsoft.com/office/drawing/2014/main" id="{6ABBFD01-71C1-D4D8-2EAD-A0EA17F875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454D0-5983-0869-3955-45B8A89AC930}"/>
              </a:ext>
            </a:extLst>
          </p:cNvPr>
          <p:cNvSpPr>
            <a:spLocks noGrp="1"/>
          </p:cNvSpPr>
          <p:nvPr>
            <p:ph type="sldNum" sz="quarter" idx="12"/>
          </p:nvPr>
        </p:nvSpPr>
        <p:spPr/>
        <p:txBody>
          <a:bodyPr/>
          <a:lstStyle/>
          <a:p>
            <a:fld id="{8155F138-0BED-4C45-8A29-530879DAFD6E}" type="slidenum">
              <a:rPr lang="en-US" smtClean="0"/>
              <a:t>‹#›</a:t>
            </a:fld>
            <a:endParaRPr lang="en-US"/>
          </a:p>
        </p:txBody>
      </p:sp>
    </p:spTree>
    <p:extLst>
      <p:ext uri="{BB962C8B-B14F-4D97-AF65-F5344CB8AC3E}">
        <p14:creationId xmlns:p14="http://schemas.microsoft.com/office/powerpoint/2010/main" val="83427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B646F-F2FF-6B8A-B27E-B40061D5F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8550D-57C9-F99B-E855-BF5EE8E2A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8B8AA-4FE6-02E1-365B-E20DE8B45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69889-6EF8-4DF5-9977-93CC2993A31C}" type="datetimeFigureOut">
              <a:rPr lang="en-US" smtClean="0"/>
              <a:t>2/22/2024</a:t>
            </a:fld>
            <a:endParaRPr lang="en-US"/>
          </a:p>
        </p:txBody>
      </p:sp>
      <p:sp>
        <p:nvSpPr>
          <p:cNvPr id="5" name="Footer Placeholder 4">
            <a:extLst>
              <a:ext uri="{FF2B5EF4-FFF2-40B4-BE49-F238E27FC236}">
                <a16:creationId xmlns:a16="http://schemas.microsoft.com/office/drawing/2014/main" id="{6F2753DA-509F-9700-540F-ACA756C95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70F25B-9535-6FCA-B17C-90C5482D6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5F138-0BED-4C45-8A29-530879DAFD6E}" type="slidenum">
              <a:rPr lang="en-US" smtClean="0"/>
              <a:t>‹#›</a:t>
            </a:fld>
            <a:endParaRPr lang="en-US"/>
          </a:p>
        </p:txBody>
      </p:sp>
    </p:spTree>
    <p:extLst>
      <p:ext uri="{BB962C8B-B14F-4D97-AF65-F5344CB8AC3E}">
        <p14:creationId xmlns:p14="http://schemas.microsoft.com/office/powerpoint/2010/main" val="132534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3958AD6-980F-00B6-8018-F913F2304AA1}"/>
              </a:ext>
            </a:extLst>
          </p:cNvPr>
          <p:cNvSpPr>
            <a:spLocks noGrp="1"/>
          </p:cNvSpPr>
          <p:nvPr>
            <p:ph type="ctrTitle"/>
          </p:nvPr>
        </p:nvSpPr>
        <p:spPr>
          <a:xfrm>
            <a:off x="1314824" y="735106"/>
            <a:ext cx="10053763" cy="2928470"/>
          </a:xfrm>
        </p:spPr>
        <p:txBody>
          <a:bodyPr anchor="b">
            <a:noAutofit/>
          </a:bodyPr>
          <a:lstStyle/>
          <a:p>
            <a:br>
              <a:rPr lang="en-US" sz="4400" dirty="0">
                <a:solidFill>
                  <a:srgbClr val="FFFFFF"/>
                </a:solidFill>
              </a:rPr>
            </a:br>
            <a:r>
              <a:rPr lang="en-US" sz="4400" b="1" dirty="0">
                <a:solidFill>
                  <a:srgbClr val="FFFFFF"/>
                </a:solidFill>
              </a:rPr>
              <a:t>Police Committee</a:t>
            </a:r>
            <a:br>
              <a:rPr lang="en-US" sz="4400" b="1" dirty="0">
                <a:solidFill>
                  <a:srgbClr val="FFFFFF"/>
                </a:solidFill>
              </a:rPr>
            </a:br>
            <a:r>
              <a:rPr lang="en-US" sz="4400" b="1" dirty="0">
                <a:solidFill>
                  <a:srgbClr val="FFFFFF"/>
                </a:solidFill>
              </a:rPr>
              <a:t>City of Port Jervis </a:t>
            </a:r>
            <a:br>
              <a:rPr lang="en-US" sz="4400" b="1" dirty="0">
                <a:solidFill>
                  <a:srgbClr val="FFFFFF"/>
                </a:solidFill>
              </a:rPr>
            </a:br>
            <a:r>
              <a:rPr lang="en-US" sz="4400" b="1" dirty="0">
                <a:solidFill>
                  <a:srgbClr val="FFFFFF"/>
                </a:solidFill>
              </a:rPr>
              <a:t>22 February 2024</a:t>
            </a:r>
            <a:br>
              <a:rPr lang="en-US" sz="4400" b="1" dirty="0">
                <a:solidFill>
                  <a:srgbClr val="FFFFFF"/>
                </a:solidFill>
              </a:rPr>
            </a:br>
            <a:endParaRPr lang="en-US" sz="4400" b="1" dirty="0">
              <a:solidFill>
                <a:srgbClr val="FFFFFF"/>
              </a:solidFill>
            </a:endParaRPr>
          </a:p>
        </p:txBody>
      </p:sp>
      <p:sp>
        <p:nvSpPr>
          <p:cNvPr id="3" name="Subtitle 2">
            <a:extLst>
              <a:ext uri="{FF2B5EF4-FFF2-40B4-BE49-F238E27FC236}">
                <a16:creationId xmlns:a16="http://schemas.microsoft.com/office/drawing/2014/main" id="{F585375F-DFA1-394C-8E2A-55C4EAA9D24B}"/>
              </a:ext>
            </a:extLst>
          </p:cNvPr>
          <p:cNvSpPr>
            <a:spLocks noGrp="1"/>
          </p:cNvSpPr>
          <p:nvPr>
            <p:ph type="subTitle" idx="1"/>
          </p:nvPr>
        </p:nvSpPr>
        <p:spPr>
          <a:xfrm>
            <a:off x="1350682" y="4870824"/>
            <a:ext cx="10005951" cy="1458258"/>
          </a:xfrm>
        </p:spPr>
        <p:txBody>
          <a:bodyPr anchor="ctr">
            <a:normAutofit/>
          </a:bodyPr>
          <a:lstStyle/>
          <a:p>
            <a:pPr algn="l"/>
            <a:endParaRPr lang="en-US" dirty="0"/>
          </a:p>
        </p:txBody>
      </p:sp>
    </p:spTree>
    <p:extLst>
      <p:ext uri="{BB962C8B-B14F-4D97-AF65-F5344CB8AC3E}">
        <p14:creationId xmlns:p14="http://schemas.microsoft.com/office/powerpoint/2010/main" val="27407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1A1F3-FDF1-0ABE-4002-CE5B49242032}"/>
              </a:ext>
            </a:extLst>
          </p:cNvPr>
          <p:cNvSpPr>
            <a:spLocks noGrp="1"/>
          </p:cNvSpPr>
          <p:nvPr>
            <p:ph type="title"/>
          </p:nvPr>
        </p:nvSpPr>
        <p:spPr>
          <a:xfrm>
            <a:off x="794327" y="294538"/>
            <a:ext cx="10473223" cy="1033669"/>
          </a:xfrm>
        </p:spPr>
        <p:txBody>
          <a:bodyPr>
            <a:normAutofit/>
          </a:bodyPr>
          <a:lstStyle/>
          <a:p>
            <a:r>
              <a:rPr lang="en-US" sz="2500" b="1" dirty="0">
                <a:solidFill>
                  <a:srgbClr val="FFFFFF"/>
                </a:solidFill>
                <a:latin typeface="Arial" panose="020B0604020202020204" pitchFamily="34" charset="0"/>
                <a:cs typeface="Arial" panose="020B0604020202020204" pitchFamily="34" charset="0"/>
              </a:rPr>
              <a:t>Data Driven Approaches- Partnerships</a:t>
            </a:r>
            <a:br>
              <a:rPr lang="en-US" sz="2500" b="1" dirty="0">
                <a:solidFill>
                  <a:srgbClr val="FFFFFF"/>
                </a:solidFill>
                <a:latin typeface="Arial" panose="020B0604020202020204" pitchFamily="34" charset="0"/>
                <a:cs typeface="Arial" panose="020B0604020202020204" pitchFamily="34" charset="0"/>
              </a:rPr>
            </a:br>
            <a:r>
              <a:rPr lang="en-US" sz="2500" b="1" dirty="0">
                <a:solidFill>
                  <a:srgbClr val="FFFFFF"/>
                </a:solidFill>
                <a:latin typeface="Arial" panose="020B0604020202020204" pitchFamily="34" charset="0"/>
                <a:cs typeface="Arial" panose="020B0604020202020204" pitchFamily="34" charset="0"/>
              </a:rPr>
              <a:t>Hudson Valley Crime Analysis Center and the Finn Institute  </a:t>
            </a:r>
          </a:p>
        </p:txBody>
      </p:sp>
      <p:sp>
        <p:nvSpPr>
          <p:cNvPr id="3" name="Content Placeholder 2">
            <a:extLst>
              <a:ext uri="{FF2B5EF4-FFF2-40B4-BE49-F238E27FC236}">
                <a16:creationId xmlns:a16="http://schemas.microsoft.com/office/drawing/2014/main" id="{59B28A1B-AE8E-FC04-8618-3A3290B5ADF1}"/>
              </a:ext>
            </a:extLst>
          </p:cNvPr>
          <p:cNvSpPr>
            <a:spLocks noGrp="1"/>
          </p:cNvSpPr>
          <p:nvPr>
            <p:ph idx="1"/>
          </p:nvPr>
        </p:nvSpPr>
        <p:spPr>
          <a:xfrm>
            <a:off x="396815" y="1725284"/>
            <a:ext cx="11395494" cy="4838178"/>
          </a:xfrm>
        </p:spPr>
        <p:txBody>
          <a:bodyPr anchor="ctr">
            <a:normAutofit fontScale="92500"/>
          </a:bodyPr>
          <a:lstStyle/>
          <a:p>
            <a:endParaRPr lang="en-US" sz="2400" dirty="0">
              <a:effectLst/>
              <a:latin typeface="Arial" panose="020B0604020202020204" pitchFamily="34" charset="0"/>
              <a:ea typeface="Calibri" panose="020F050202020403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Arial" panose="020B0604020202020204" pitchFamily="34" charset="0"/>
              </a:rPr>
              <a:t>Expanded commitment to develop both evidence based and intelligent policing strategies through </a:t>
            </a:r>
            <a:r>
              <a:rPr lang="en-US" sz="2400" dirty="0">
                <a:effectLst/>
                <a:latin typeface="Arial" panose="020B0604020202020204" pitchFamily="34" charset="0"/>
                <a:ea typeface="Times New Roman" panose="02020603050405020304" pitchFamily="18" charset="0"/>
                <a:cs typeface="Arial" panose="020B0604020202020204" pitchFamily="34" charset="0"/>
              </a:rPr>
              <a:t>partnerships to share real time crime data from our records management system to provide analytical crime reports for the police department.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Sharing of Records Management Data to produce timely </a:t>
            </a:r>
            <a:r>
              <a:rPr lang="en-US" sz="2400" dirty="0">
                <a:effectLst/>
                <a:latin typeface="Arial" panose="020B0604020202020204" pitchFamily="34" charset="0"/>
                <a:ea typeface="Calibri" panose="020F0502020204030204" pitchFamily="34" charset="0"/>
                <a:cs typeface="Arial" panose="020B0604020202020204" pitchFamily="34" charset="0"/>
              </a:rPr>
              <a:t>crime mapping and vital statistical information to </a:t>
            </a:r>
            <a:r>
              <a:rPr lang="en-US" sz="2400" dirty="0">
                <a:effectLst/>
                <a:latin typeface="Arial" panose="020B0604020202020204" pitchFamily="34" charset="0"/>
                <a:ea typeface="Times New Roman" panose="02020603050405020304" pitchFamily="18" charset="0"/>
                <a:cs typeface="Arial" panose="020B0604020202020204" pitchFamily="34" charset="0"/>
              </a:rPr>
              <a:t>enhance our focused response to crime and disorder in the community.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Hudson Valley Crime Analysis Center: Quarterly crime reports - crime mapping and vital statistical information to help guide enforcement and community policing initiatives. </a:t>
            </a:r>
          </a:p>
          <a:p>
            <a:r>
              <a:rPr lang="en-US" sz="2400" dirty="0">
                <a:latin typeface="Arial" panose="020B0604020202020204" pitchFamily="34" charset="0"/>
                <a:ea typeface="Calibri" panose="020F0502020204030204" pitchFamily="34" charset="0"/>
                <a:cs typeface="Arial" panose="020B0604020202020204" pitchFamily="34" charset="0"/>
              </a:rPr>
              <a:t>Monthly PSN Crime Reports- Gifford Foundation &amp; </a:t>
            </a:r>
            <a:r>
              <a:rPr lang="en-US" sz="2400" dirty="0">
                <a:effectLst/>
                <a:latin typeface="Arial" panose="020B0604020202020204" pitchFamily="34" charset="0"/>
                <a:ea typeface="Times New Roman" panose="02020603050405020304" pitchFamily="18" charset="0"/>
                <a:cs typeface="Arial" panose="020B0604020202020204" pitchFamily="34" charset="0"/>
              </a:rPr>
              <a:t>John F. Finn Institute for Public Safety, Inc. Research Partners</a:t>
            </a:r>
            <a:r>
              <a:rPr lang="en-US" sz="2400" b="1" kern="150" dirty="0">
                <a:effectLst/>
                <a:latin typeface="Arial" panose="020B0604020202020204" pitchFamily="34" charset="0"/>
                <a:ea typeface="Times New Roman" panose="02020603050405020304" pitchFamily="18" charset="0"/>
                <a:cs typeface="Arial" panose="020B0604020202020204" pitchFamily="34" charset="0"/>
              </a:rPr>
              <a:t>.</a:t>
            </a:r>
            <a:r>
              <a:rPr lang="en-US" sz="2400" kern="150" dirty="0">
                <a:effectLst/>
                <a:latin typeface="Arial" panose="020B0604020202020204" pitchFamily="34" charset="0"/>
                <a:ea typeface="Arial Unicode MS"/>
                <a:cs typeface="Arial" panose="020B0604020202020204" pitchFamily="34" charset="0"/>
              </a:rPr>
              <a:t> </a:t>
            </a:r>
          </a:p>
          <a:p>
            <a:r>
              <a:rPr lang="en-US" sz="2400" kern="150" dirty="0">
                <a:latin typeface="Arial" panose="020B0604020202020204" pitchFamily="34" charset="0"/>
                <a:ea typeface="Arial Unicode MS"/>
                <a:cs typeface="Arial" panose="020B0604020202020204" pitchFamily="34" charset="0"/>
              </a:rPr>
              <a:t>Power BI Software Applications- detailed statistical reports</a:t>
            </a:r>
            <a:endParaRPr lang="en-US" sz="2400" kern="150" dirty="0">
              <a:effectLst/>
              <a:latin typeface="Arial" panose="020B0604020202020204" pitchFamily="34" charset="0"/>
              <a:ea typeface="Arial Unicode MS"/>
              <a:cs typeface="Arial" panose="020B0604020202020204" pitchFamily="34" charset="0"/>
            </a:endParaRPr>
          </a:p>
          <a:p>
            <a:pPr marL="221615" marR="0" indent="0">
              <a:spcBef>
                <a:spcPts val="0"/>
              </a:spcBef>
              <a:spcAft>
                <a:spcPts val="0"/>
              </a:spcAft>
              <a:buNone/>
            </a:pPr>
            <a:r>
              <a:rPr lang="en-US" sz="1400" kern="150" dirty="0">
                <a:effectLst/>
                <a:latin typeface="Californian FB" panose="0207040306080B030204" pitchFamily="18" charset="0"/>
                <a:ea typeface="Arial Unicode MS"/>
                <a:cs typeface="Arial Unicode MS"/>
              </a:rPr>
              <a:t> </a:t>
            </a:r>
            <a:endParaRPr lang="en-US" sz="1400" kern="150" dirty="0">
              <a:effectLst/>
              <a:latin typeface="Times New Roman" panose="02020603050405020304" pitchFamily="18" charset="0"/>
              <a:ea typeface="Arial Unicode MS"/>
              <a:cs typeface="Arial Unicode MS"/>
            </a:endParaRPr>
          </a:p>
          <a:p>
            <a:pPr>
              <a:spcBef>
                <a:spcPts val="0"/>
              </a:spcBef>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344913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6141-7775-90C0-3779-CEBCFDA25E21}"/>
              </a:ext>
            </a:extLst>
          </p:cNvPr>
          <p:cNvSpPr>
            <a:spLocks noGrp="1"/>
          </p:cNvSpPr>
          <p:nvPr>
            <p:ph type="title"/>
          </p:nvPr>
        </p:nvSpPr>
        <p:spPr>
          <a:xfrm>
            <a:off x="838200" y="365125"/>
            <a:ext cx="10515600" cy="503093"/>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FE069A4-8D4B-DC89-12DB-FD25F53FF2E3}"/>
              </a:ext>
            </a:extLst>
          </p:cNvPr>
          <p:cNvPicPr>
            <a:picLocks noGrp="1" noChangeAspect="1"/>
          </p:cNvPicPr>
          <p:nvPr>
            <p:ph idx="1"/>
          </p:nvPr>
        </p:nvPicPr>
        <p:blipFill>
          <a:blip r:embed="rId2"/>
          <a:stretch>
            <a:fillRect/>
          </a:stretch>
        </p:blipFill>
        <p:spPr>
          <a:xfrm>
            <a:off x="212436" y="86932"/>
            <a:ext cx="11563928" cy="6637141"/>
          </a:xfrm>
        </p:spPr>
      </p:pic>
    </p:spTree>
    <p:extLst>
      <p:ext uri="{BB962C8B-B14F-4D97-AF65-F5344CB8AC3E}">
        <p14:creationId xmlns:p14="http://schemas.microsoft.com/office/powerpoint/2010/main" val="401014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0BD1-8DF8-82D0-4EFD-366DF4851E7C}"/>
              </a:ext>
            </a:extLst>
          </p:cNvPr>
          <p:cNvSpPr>
            <a:spLocks noGrp="1"/>
          </p:cNvSpPr>
          <p:nvPr>
            <p:ph type="title"/>
          </p:nvPr>
        </p:nvSpPr>
        <p:spPr>
          <a:xfrm>
            <a:off x="838200" y="365126"/>
            <a:ext cx="10515600" cy="31591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872EA154-3673-6B0F-87D6-6CA1C6D94A63}"/>
              </a:ext>
            </a:extLst>
          </p:cNvPr>
          <p:cNvPicPr>
            <a:picLocks noGrp="1" noChangeAspect="1"/>
          </p:cNvPicPr>
          <p:nvPr>
            <p:ph idx="1"/>
          </p:nvPr>
        </p:nvPicPr>
        <p:blipFill>
          <a:blip r:embed="rId2"/>
          <a:stretch>
            <a:fillRect/>
          </a:stretch>
        </p:blipFill>
        <p:spPr>
          <a:xfrm>
            <a:off x="329848" y="508000"/>
            <a:ext cx="11549672" cy="5668963"/>
          </a:xfrm>
        </p:spPr>
      </p:pic>
    </p:spTree>
    <p:extLst>
      <p:ext uri="{BB962C8B-B14F-4D97-AF65-F5344CB8AC3E}">
        <p14:creationId xmlns:p14="http://schemas.microsoft.com/office/powerpoint/2010/main" val="239083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029B-634A-67A4-A396-265BFA023DFC}"/>
              </a:ext>
            </a:extLst>
          </p:cNvPr>
          <p:cNvSpPr>
            <a:spLocks noGrp="1"/>
          </p:cNvSpPr>
          <p:nvPr>
            <p:ph type="title"/>
          </p:nvPr>
        </p:nvSpPr>
        <p:spPr>
          <a:xfrm>
            <a:off x="838200" y="365125"/>
            <a:ext cx="10515600" cy="756309"/>
          </a:xfrm>
        </p:spPr>
        <p:txBody>
          <a:bodyPr/>
          <a:lstStyle/>
          <a:p>
            <a:r>
              <a:rPr lang="en-US" dirty="0">
                <a:latin typeface="Arial" panose="020B0604020202020204" pitchFamily="34" charset="0"/>
                <a:cs typeface="Arial" panose="020B0604020202020204" pitchFamily="34" charset="0"/>
              </a:rPr>
              <a:t>Finn Institute- Power DI Software</a:t>
            </a:r>
          </a:p>
        </p:txBody>
      </p:sp>
      <p:pic>
        <p:nvPicPr>
          <p:cNvPr id="4" name="Content Placeholder 3">
            <a:extLst>
              <a:ext uri="{FF2B5EF4-FFF2-40B4-BE49-F238E27FC236}">
                <a16:creationId xmlns:a16="http://schemas.microsoft.com/office/drawing/2014/main" id="{A9F54611-9E98-F0D9-BD6B-3D6C2E06B12E}"/>
              </a:ext>
            </a:extLst>
          </p:cNvPr>
          <p:cNvPicPr>
            <a:picLocks noGrp="1" noChangeAspect="1"/>
          </p:cNvPicPr>
          <p:nvPr>
            <p:ph idx="1"/>
          </p:nvPr>
        </p:nvPicPr>
        <p:blipFill>
          <a:blip r:embed="rId2"/>
          <a:stretch>
            <a:fillRect/>
          </a:stretch>
        </p:blipFill>
        <p:spPr>
          <a:xfrm>
            <a:off x="388189" y="1196376"/>
            <a:ext cx="10877909" cy="5480469"/>
          </a:xfrm>
          <a:prstGeom prst="rect">
            <a:avLst/>
          </a:prstGeom>
        </p:spPr>
      </p:pic>
    </p:spTree>
    <p:extLst>
      <p:ext uri="{BB962C8B-B14F-4D97-AF65-F5344CB8AC3E}">
        <p14:creationId xmlns:p14="http://schemas.microsoft.com/office/powerpoint/2010/main" val="96808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20BC-2150-C762-D343-275DBF3044E0}"/>
              </a:ext>
            </a:extLst>
          </p:cNvPr>
          <p:cNvSpPr>
            <a:spLocks noGrp="1"/>
          </p:cNvSpPr>
          <p:nvPr>
            <p:ph type="title"/>
          </p:nvPr>
        </p:nvSpPr>
        <p:spPr>
          <a:xfrm>
            <a:off x="838200" y="365126"/>
            <a:ext cx="10515600" cy="437132"/>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5E1097A6-0FE3-77FA-BBD9-5B1B00F069A5}"/>
              </a:ext>
            </a:extLst>
          </p:cNvPr>
          <p:cNvPicPr>
            <a:picLocks noGrp="1" noChangeAspect="1"/>
          </p:cNvPicPr>
          <p:nvPr>
            <p:ph idx="1"/>
          </p:nvPr>
        </p:nvPicPr>
        <p:blipFill>
          <a:blip r:embed="rId2"/>
          <a:stretch>
            <a:fillRect/>
          </a:stretch>
        </p:blipFill>
        <p:spPr>
          <a:xfrm>
            <a:off x="638355" y="923492"/>
            <a:ext cx="10903787" cy="5718848"/>
          </a:xfrm>
          <a:prstGeom prst="rect">
            <a:avLst/>
          </a:prstGeom>
        </p:spPr>
      </p:pic>
    </p:spTree>
    <p:extLst>
      <p:ext uri="{BB962C8B-B14F-4D97-AF65-F5344CB8AC3E}">
        <p14:creationId xmlns:p14="http://schemas.microsoft.com/office/powerpoint/2010/main" val="393221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439E-EC79-4A83-881A-B72AF66C89B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CAC Center Quarterly Reports</a:t>
            </a:r>
          </a:p>
        </p:txBody>
      </p:sp>
      <p:pic>
        <p:nvPicPr>
          <p:cNvPr id="5" name="Content Placeholder 4">
            <a:extLst>
              <a:ext uri="{FF2B5EF4-FFF2-40B4-BE49-F238E27FC236}">
                <a16:creationId xmlns:a16="http://schemas.microsoft.com/office/drawing/2014/main" id="{79891F12-421E-D05A-D4D6-C67ECFBFF24A}"/>
              </a:ext>
            </a:extLst>
          </p:cNvPr>
          <p:cNvPicPr>
            <a:picLocks noGrp="1" noChangeAspect="1"/>
          </p:cNvPicPr>
          <p:nvPr>
            <p:ph idx="1"/>
          </p:nvPr>
        </p:nvPicPr>
        <p:blipFill>
          <a:blip r:embed="rId2"/>
          <a:stretch>
            <a:fillRect/>
          </a:stretch>
        </p:blipFill>
        <p:spPr>
          <a:xfrm>
            <a:off x="1000664" y="1500996"/>
            <a:ext cx="10127411" cy="4675967"/>
          </a:xfrm>
        </p:spPr>
      </p:pic>
    </p:spTree>
    <p:extLst>
      <p:ext uri="{BB962C8B-B14F-4D97-AF65-F5344CB8AC3E}">
        <p14:creationId xmlns:p14="http://schemas.microsoft.com/office/powerpoint/2010/main" val="54237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CAE1-F89D-80BB-07FF-F67417B630F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A31ED58-0CAA-1A7A-B0B1-44980F2E3681}"/>
              </a:ext>
            </a:extLst>
          </p:cNvPr>
          <p:cNvPicPr>
            <a:picLocks noGrp="1" noChangeAspect="1"/>
          </p:cNvPicPr>
          <p:nvPr>
            <p:ph idx="1"/>
          </p:nvPr>
        </p:nvPicPr>
        <p:blipFill>
          <a:blip r:embed="rId2"/>
          <a:stretch>
            <a:fillRect/>
          </a:stretch>
        </p:blipFill>
        <p:spPr>
          <a:xfrm>
            <a:off x="838200" y="1825625"/>
            <a:ext cx="9239885" cy="4351338"/>
          </a:xfrm>
        </p:spPr>
      </p:pic>
    </p:spTree>
    <p:extLst>
      <p:ext uri="{BB962C8B-B14F-4D97-AF65-F5344CB8AC3E}">
        <p14:creationId xmlns:p14="http://schemas.microsoft.com/office/powerpoint/2010/main" val="97311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485CA-10E4-4AA5-8302-2D9571790C83}"/>
              </a:ext>
            </a:extLst>
          </p:cNvPr>
          <p:cNvSpPr>
            <a:spLocks noGrp="1"/>
          </p:cNvSpPr>
          <p:nvPr>
            <p:ph type="title"/>
          </p:nvPr>
        </p:nvSpPr>
        <p:spPr>
          <a:xfrm>
            <a:off x="609600" y="502022"/>
            <a:ext cx="10640291" cy="1105106"/>
          </a:xfrm>
        </p:spPr>
        <p:txBody>
          <a:bodyPr anchor="b">
            <a:normAutofit/>
          </a:bodyPr>
          <a:lstStyle/>
          <a:p>
            <a:r>
              <a:rPr lang="en-US" sz="4000" b="1" dirty="0">
                <a:latin typeface="Arial" panose="020B0604020202020204" pitchFamily="34" charset="0"/>
                <a:cs typeface="Arial" panose="020B0604020202020204" pitchFamily="34" charset="0"/>
              </a:rPr>
              <a:t>Sam Grant 10618 – Range Training Facility</a:t>
            </a:r>
          </a:p>
        </p:txBody>
      </p:sp>
      <p:sp>
        <p:nvSpPr>
          <p:cNvPr id="3" name="Content Placeholder 2">
            <a:extLst>
              <a:ext uri="{FF2B5EF4-FFF2-40B4-BE49-F238E27FC236}">
                <a16:creationId xmlns:a16="http://schemas.microsoft.com/office/drawing/2014/main" id="{A07686FF-4D5B-41FA-A93F-E7E31D6AF35E}"/>
              </a:ext>
            </a:extLst>
          </p:cNvPr>
          <p:cNvSpPr>
            <a:spLocks noGrp="1"/>
          </p:cNvSpPr>
          <p:nvPr>
            <p:ph idx="1"/>
          </p:nvPr>
        </p:nvSpPr>
        <p:spPr>
          <a:xfrm>
            <a:off x="701964" y="1893455"/>
            <a:ext cx="10483272" cy="3979312"/>
          </a:xfrm>
        </p:spPr>
        <p:txBody>
          <a:bodyPr anchor="t">
            <a:normAutofit/>
          </a:bodyPr>
          <a:lstStyle/>
          <a:p>
            <a:r>
              <a:rPr lang="en-US" sz="2400" dirty="0">
                <a:latin typeface="Arial" panose="020B0604020202020204" pitchFamily="34" charset="0"/>
                <a:cs typeface="Arial" panose="020B0604020202020204" pitchFamily="34" charset="0"/>
              </a:rPr>
              <a:t>Awarded $100,000 for construction of training facility.</a:t>
            </a:r>
          </a:p>
          <a:p>
            <a:r>
              <a:rPr lang="en-US" sz="2400" dirty="0">
                <a:latin typeface="Arial" panose="020B0604020202020204" pitchFamily="34" charset="0"/>
                <a:cs typeface="Arial" panose="020B0604020202020204" pitchFamily="34" charset="0"/>
              </a:rPr>
              <a:t>PBA contributing $15,000</a:t>
            </a:r>
          </a:p>
          <a:p>
            <a:r>
              <a:rPr lang="en-US" sz="2400" dirty="0">
                <a:latin typeface="Arial" panose="020B0604020202020204" pitchFamily="34" charset="0"/>
                <a:cs typeface="Arial" panose="020B0604020202020204" pitchFamily="34" charset="0"/>
              </a:rPr>
              <a:t>City- In-kind labor and materials 15%</a:t>
            </a:r>
          </a:p>
          <a:p>
            <a:r>
              <a:rPr lang="en-US" sz="2400" dirty="0">
                <a:latin typeface="Arial" panose="020B0604020202020204" pitchFamily="34" charset="0"/>
                <a:cs typeface="Arial" panose="020B0604020202020204" pitchFamily="34" charset="0"/>
              </a:rPr>
              <a:t>30’x52’ building containing training space, PBA Office, Range Storage, and restrooms.</a:t>
            </a:r>
          </a:p>
          <a:p>
            <a:r>
              <a:rPr lang="en-US" sz="2400" dirty="0">
                <a:latin typeface="Arial" panose="020B0604020202020204" pitchFamily="34" charset="0"/>
                <a:cs typeface="Arial" panose="020B0604020202020204" pitchFamily="34" charset="0"/>
              </a:rPr>
              <a:t>Firearms Simulator Shared Services, Reality Based Training, Special Operations Planning </a:t>
            </a:r>
          </a:p>
          <a:p>
            <a:r>
              <a:rPr lang="en-US" sz="2400" dirty="0">
                <a:latin typeface="Arial" panose="020B0604020202020204" pitchFamily="34" charset="0"/>
                <a:cs typeface="Arial" panose="020B0604020202020204" pitchFamily="34" charset="0"/>
              </a:rPr>
              <a:t>Pioneer Pole Building – Construction April 2024</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61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6EC3-80A7-F8E3-6E35-96FA381A2B0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A48B24D-DEF4-177B-4555-691640E1461B}"/>
              </a:ext>
            </a:extLst>
          </p:cNvPr>
          <p:cNvPicPr>
            <a:picLocks noGrp="1" noChangeAspect="1"/>
          </p:cNvPicPr>
          <p:nvPr>
            <p:ph idx="1"/>
          </p:nvPr>
        </p:nvPicPr>
        <p:blipFill>
          <a:blip r:embed="rId2"/>
          <a:stretch>
            <a:fillRect/>
          </a:stretch>
        </p:blipFill>
        <p:spPr>
          <a:xfrm>
            <a:off x="362309" y="165082"/>
            <a:ext cx="11429999" cy="6327793"/>
          </a:xfrm>
        </p:spPr>
      </p:pic>
    </p:spTree>
    <p:extLst>
      <p:ext uri="{BB962C8B-B14F-4D97-AF65-F5344CB8AC3E}">
        <p14:creationId xmlns:p14="http://schemas.microsoft.com/office/powerpoint/2010/main" val="360683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BF19F-CFB4-E1D8-4E7D-F22B14AD3957}"/>
              </a:ext>
            </a:extLst>
          </p:cNvPr>
          <p:cNvSpPr>
            <a:spLocks noGrp="1"/>
          </p:cNvSpPr>
          <p:nvPr>
            <p:ph type="title"/>
          </p:nvPr>
        </p:nvSpPr>
        <p:spPr>
          <a:xfrm>
            <a:off x="1155941" y="294538"/>
            <a:ext cx="10111610" cy="1033669"/>
          </a:xfrm>
        </p:spPr>
        <p:txBody>
          <a:bodyPr>
            <a:normAutofit fontScale="90000"/>
          </a:bodyPr>
          <a:lstStyle/>
          <a:p>
            <a:pPr algn="ctr"/>
            <a:br>
              <a:rPr lang="en-US" sz="3400" kern="150" dirty="0">
                <a:solidFill>
                  <a:srgbClr val="FFFFFF"/>
                </a:solidFill>
                <a:effectLst/>
                <a:latin typeface="Times New Roman" panose="02020603050405020304" pitchFamily="18" charset="0"/>
                <a:ea typeface="Arial Unicode MS"/>
                <a:cs typeface="Arial Unicode MS"/>
              </a:rPr>
            </a:br>
            <a:br>
              <a:rPr lang="en-US" sz="3400" kern="150" dirty="0">
                <a:solidFill>
                  <a:srgbClr val="FFFFFF"/>
                </a:solidFill>
                <a:effectLst/>
                <a:latin typeface="Times New Roman" panose="02020603050405020304" pitchFamily="18" charset="0"/>
                <a:ea typeface="Arial Unicode MS"/>
                <a:cs typeface="Arial Unicode MS"/>
              </a:rPr>
            </a:br>
            <a:r>
              <a:rPr lang="en-US" sz="3400" kern="150" dirty="0">
                <a:solidFill>
                  <a:srgbClr val="FFFFFF"/>
                </a:solidFill>
                <a:effectLst/>
                <a:latin typeface="Times New Roman" panose="02020603050405020304" pitchFamily="18" charset="0"/>
                <a:ea typeface="Arial Unicode MS"/>
                <a:cs typeface="Arial Unicode MS"/>
              </a:rPr>
              <a:t>Division of Criminal Justice Services– NYS Edward Byrne Memorial Justice Assistance Grant</a:t>
            </a:r>
            <a:br>
              <a:rPr lang="en-US" sz="3400" kern="150" dirty="0">
                <a:solidFill>
                  <a:srgbClr val="FFFFFF"/>
                </a:solidFill>
                <a:effectLst/>
                <a:latin typeface="Times New Roman" panose="02020603050405020304" pitchFamily="18" charset="0"/>
                <a:ea typeface="Arial Unicode MS"/>
                <a:cs typeface="Arial Unicode MS"/>
              </a:rPr>
            </a:br>
            <a:br>
              <a:rPr lang="en-US" sz="3400" kern="150" dirty="0">
                <a:solidFill>
                  <a:srgbClr val="FFFFFF"/>
                </a:solidFill>
                <a:effectLst/>
                <a:latin typeface="Times New Roman" panose="02020603050405020304" pitchFamily="18" charset="0"/>
                <a:ea typeface="Arial Unicode MS"/>
                <a:cs typeface="Arial Unicode MS"/>
              </a:rPr>
            </a:br>
            <a:endParaRPr lang="en-US" sz="3400" dirty="0">
              <a:solidFill>
                <a:srgbClr val="FFFFFF"/>
              </a:solidFill>
            </a:endParaRPr>
          </a:p>
        </p:txBody>
      </p:sp>
      <p:sp>
        <p:nvSpPr>
          <p:cNvPr id="3" name="Content Placeholder 2">
            <a:extLst>
              <a:ext uri="{FF2B5EF4-FFF2-40B4-BE49-F238E27FC236}">
                <a16:creationId xmlns:a16="http://schemas.microsoft.com/office/drawing/2014/main" id="{EA07AAE1-8BC2-37D5-6EB1-40C817CF2D4C}"/>
              </a:ext>
            </a:extLst>
          </p:cNvPr>
          <p:cNvSpPr>
            <a:spLocks noGrp="1"/>
          </p:cNvSpPr>
          <p:nvPr>
            <p:ph idx="1"/>
          </p:nvPr>
        </p:nvSpPr>
        <p:spPr>
          <a:xfrm>
            <a:off x="603849" y="1891970"/>
            <a:ext cx="11171208" cy="4474323"/>
          </a:xfrm>
        </p:spPr>
        <p:txBody>
          <a:bodyPr anchor="ctr">
            <a:normAutofit/>
          </a:bodyPr>
          <a:lstStyle/>
          <a:p>
            <a:pPr>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$75,650.00 </a:t>
            </a:r>
          </a:p>
          <a:p>
            <a:pPr>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P</a:t>
            </a:r>
            <a:r>
              <a:rPr lang="en-US" sz="2400" dirty="0">
                <a:effectLst/>
                <a:latin typeface="Arial" panose="020B0604020202020204" pitchFamily="34" charset="0"/>
                <a:ea typeface="Calibri" panose="020F0502020204030204" pitchFamily="34" charset="0"/>
                <a:cs typeface="Arial" panose="020B0604020202020204" pitchFamily="34" charset="0"/>
              </a:rPr>
              <a:t>atrol car, equipment, lights, siren, decal</a:t>
            </a:r>
          </a:p>
          <a:p>
            <a:pPr>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pecial use vehicle:  vehicle-golf cart, decaling</a:t>
            </a:r>
          </a:p>
          <a:p>
            <a:pPr>
              <a:spcBef>
                <a:spcPts val="0"/>
              </a:spcBef>
            </a:pPr>
            <a:endParaRPr lang="en-US" sz="2400" dirty="0">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N</a:t>
            </a:r>
            <a:r>
              <a:rPr lang="en-US" sz="2400" dirty="0">
                <a:effectLst/>
                <a:latin typeface="Arial" panose="020B0604020202020204" pitchFamily="34" charset="0"/>
                <a:ea typeface="Calibri" panose="020F0502020204030204" pitchFamily="34" charset="0"/>
                <a:cs typeface="Arial" panose="020B0604020202020204" pitchFamily="34" charset="0"/>
              </a:rPr>
              <a:t>ew patrol car for the marked patrol fleet to support high visibility police patrols in our neighborhoods and school security program.  </a:t>
            </a:r>
          </a:p>
          <a:p>
            <a:pPr marL="0" indent="0">
              <a:spcBef>
                <a:spcPts val="0"/>
              </a:spcBef>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A</a:t>
            </a:r>
            <a:r>
              <a:rPr lang="en-US" sz="2400" dirty="0">
                <a:effectLst/>
                <a:latin typeface="Arial" panose="020B0604020202020204" pitchFamily="34" charset="0"/>
                <a:ea typeface="Calibri" panose="020F0502020204030204" pitchFamily="34" charset="0"/>
                <a:cs typeface="Arial" panose="020B0604020202020204" pitchFamily="34" charset="0"/>
              </a:rPr>
              <a:t> special use vehicle “golf cart” will be purchased with this funding to be deployed by officers in neighborhoods and parks to support community policing patrols and support security initiatives at parades, community events and our local schools. </a:t>
            </a:r>
          </a:p>
          <a:p>
            <a:endParaRPr lang="en-US" sz="2000" dirty="0"/>
          </a:p>
        </p:txBody>
      </p:sp>
    </p:spTree>
    <p:extLst>
      <p:ext uri="{BB962C8B-B14F-4D97-AF65-F5344CB8AC3E}">
        <p14:creationId xmlns:p14="http://schemas.microsoft.com/office/powerpoint/2010/main" val="83221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20C86F-7D4F-652E-D7E0-E679D2C61B75}"/>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Mission</a:t>
            </a:r>
          </a:p>
        </p:txBody>
      </p:sp>
      <p:graphicFrame>
        <p:nvGraphicFramePr>
          <p:cNvPr id="5" name="Content Placeholder 2">
            <a:extLst>
              <a:ext uri="{FF2B5EF4-FFF2-40B4-BE49-F238E27FC236}">
                <a16:creationId xmlns:a16="http://schemas.microsoft.com/office/drawing/2014/main" id="{D0E7D9CB-392E-E368-8046-AE0227F6F8FC}"/>
              </a:ext>
            </a:extLst>
          </p:cNvPr>
          <p:cNvGraphicFramePr>
            <a:graphicFrameLocks noGrp="1"/>
          </p:cNvGraphicFramePr>
          <p:nvPr>
            <p:ph idx="1"/>
            <p:extLst>
              <p:ext uri="{D42A27DB-BD31-4B8C-83A1-F6EECF244321}">
                <p14:modId xmlns:p14="http://schemas.microsoft.com/office/powerpoint/2010/main" val="3660877970"/>
              </p:ext>
            </p:extLst>
          </p:nvPr>
        </p:nvGraphicFramePr>
        <p:xfrm>
          <a:off x="345057" y="2346385"/>
          <a:ext cx="11481757" cy="431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864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37918-63AC-D314-17C9-3CA5BA0BF14D}"/>
              </a:ext>
            </a:extLst>
          </p:cNvPr>
          <p:cNvSpPr>
            <a:spLocks noGrp="1"/>
          </p:cNvSpPr>
          <p:nvPr>
            <p:ph type="title"/>
          </p:nvPr>
        </p:nvSpPr>
        <p:spPr>
          <a:xfrm>
            <a:off x="1371599" y="294538"/>
            <a:ext cx="9895951" cy="1033669"/>
          </a:xfrm>
        </p:spPr>
        <p:txBody>
          <a:bodyPr>
            <a:normAutofit/>
          </a:bodyPr>
          <a:lstStyle/>
          <a:p>
            <a:pPr algn="ctr"/>
            <a:r>
              <a:rPr lang="fr-FR" sz="3400" b="1" kern="150" dirty="0">
                <a:solidFill>
                  <a:srgbClr val="FFFFFF"/>
                </a:solidFill>
                <a:effectLst/>
                <a:latin typeface="Californian FB" panose="0207040306080B030204" pitchFamily="18" charset="0"/>
                <a:ea typeface="Arial Unicode MS"/>
                <a:cs typeface="Arial Unicode MS"/>
              </a:rPr>
              <a:t>Antiviolence Initiatives – DCJS- “SNUG » Grant</a:t>
            </a:r>
            <a:br>
              <a:rPr lang="fr-FR" sz="3400" b="1" kern="150" dirty="0">
                <a:solidFill>
                  <a:srgbClr val="FFFFFF"/>
                </a:solidFill>
                <a:effectLst/>
                <a:latin typeface="Californian FB" panose="0207040306080B030204" pitchFamily="18" charset="0"/>
                <a:ea typeface="Arial Unicode MS"/>
                <a:cs typeface="Arial Unicode MS"/>
              </a:rPr>
            </a:br>
            <a:r>
              <a:rPr lang="fr-FR" sz="3400" b="1" kern="150" dirty="0">
                <a:solidFill>
                  <a:srgbClr val="FFFFFF"/>
                </a:solidFill>
                <a:effectLst/>
                <a:latin typeface="Californian FB" panose="0207040306080B030204" pitchFamily="18" charset="0"/>
                <a:ea typeface="Arial Unicode MS"/>
                <a:cs typeface="Arial Unicode MS"/>
              </a:rPr>
              <a:t>$100,000</a:t>
            </a:r>
            <a:endParaRPr lang="en-US" sz="3400" dirty="0">
              <a:solidFill>
                <a:srgbClr val="FFFFFF"/>
              </a:solidFill>
            </a:endParaRPr>
          </a:p>
        </p:txBody>
      </p:sp>
      <p:sp>
        <p:nvSpPr>
          <p:cNvPr id="3" name="Content Placeholder 2">
            <a:extLst>
              <a:ext uri="{FF2B5EF4-FFF2-40B4-BE49-F238E27FC236}">
                <a16:creationId xmlns:a16="http://schemas.microsoft.com/office/drawing/2014/main" id="{812EC817-E5C2-2250-0799-F135BF183946}"/>
              </a:ext>
            </a:extLst>
          </p:cNvPr>
          <p:cNvSpPr>
            <a:spLocks noGrp="1"/>
          </p:cNvSpPr>
          <p:nvPr>
            <p:ph idx="1"/>
          </p:nvPr>
        </p:nvSpPr>
        <p:spPr>
          <a:xfrm>
            <a:off x="459350" y="1885280"/>
            <a:ext cx="11160431" cy="4601784"/>
          </a:xfrm>
        </p:spPr>
        <p:txBody>
          <a:bodyPr anchor="ctr">
            <a:normAutofit lnSpcReduction="10000"/>
          </a:bodyPr>
          <a:lstStyle/>
          <a:p>
            <a:pPr>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upport efforts to prevent and reduce violent crime by providing resources to be used for operating expenses, street outreach, anti-violence, shooting and violence prevention and reductions programs.</a:t>
            </a:r>
          </a:p>
          <a:p>
            <a:pPr marL="0" indent="0">
              <a:spcBef>
                <a:spcPts val="0"/>
              </a:spcBef>
              <a:buNone/>
            </a:pPr>
            <a:endParaRPr lang="en-US" sz="2400" kern="150" dirty="0">
              <a:effectLst/>
              <a:latin typeface="Arial" panose="020B0604020202020204" pitchFamily="34" charset="0"/>
              <a:ea typeface="Arial Unicode MS"/>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Activities including proactive, high visibility community policing foot patrols, bike patrols, and coordinated, proactive investigative activities focused on deterring crimes of violence involving weapons and serious assaults that occur in our community.  </a:t>
            </a:r>
          </a:p>
          <a:p>
            <a:pPr marL="0" marR="0" lvl="0" indent="0">
              <a:spcBef>
                <a:spcPts val="0"/>
              </a:spcBef>
              <a:spcAft>
                <a:spcPts val="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Partnerships with Schools and Community to sponsor events using credible messengers to educate youth about violent crime</a:t>
            </a:r>
          </a:p>
          <a:p>
            <a:pPr marL="0" marR="0" lvl="0" indent="0">
              <a:spcBef>
                <a:spcPts val="0"/>
              </a:spcBef>
              <a:spcAft>
                <a:spcPts val="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Support expanded police officer/youth prevention education through Too Good for Drugs and Violence program   </a:t>
            </a:r>
            <a:r>
              <a:rPr lang="en-US" sz="2000" dirty="0">
                <a:effectLst/>
                <a:latin typeface="Arial" panose="020B0604020202020204" pitchFamily="34" charset="0"/>
                <a:ea typeface="Calibri" panose="020F0502020204030204" pitchFamily="34" charset="0"/>
                <a:cs typeface="Arial" panose="020B0604020202020204" pitchFamily="34" charset="0"/>
              </a:rPr>
              <a:t> </a:t>
            </a:r>
          </a:p>
          <a:p>
            <a:endParaRPr lang="en-US" sz="2000" dirty="0"/>
          </a:p>
        </p:txBody>
      </p:sp>
    </p:spTree>
    <p:extLst>
      <p:ext uri="{BB962C8B-B14F-4D97-AF65-F5344CB8AC3E}">
        <p14:creationId xmlns:p14="http://schemas.microsoft.com/office/powerpoint/2010/main" val="117051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BCA2F-265B-13BF-4DA7-A3EFFB7833FC}"/>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Arial" panose="020B0604020202020204" pitchFamily="34" charset="0"/>
                <a:cs typeface="Arial" panose="020B0604020202020204" pitchFamily="34" charset="0"/>
              </a:rPr>
              <a:t>Community and Traffic Safety Grants</a:t>
            </a:r>
          </a:p>
        </p:txBody>
      </p:sp>
      <p:sp>
        <p:nvSpPr>
          <p:cNvPr id="3" name="Content Placeholder 2">
            <a:extLst>
              <a:ext uri="{FF2B5EF4-FFF2-40B4-BE49-F238E27FC236}">
                <a16:creationId xmlns:a16="http://schemas.microsoft.com/office/drawing/2014/main" id="{5B0DB1FB-F776-197C-9565-D9D517CA9832}"/>
              </a:ext>
            </a:extLst>
          </p:cNvPr>
          <p:cNvSpPr>
            <a:spLocks noGrp="1"/>
          </p:cNvSpPr>
          <p:nvPr>
            <p:ph idx="1"/>
          </p:nvPr>
        </p:nvSpPr>
        <p:spPr>
          <a:xfrm>
            <a:off x="810883" y="1891970"/>
            <a:ext cx="10284747" cy="4109585"/>
          </a:xfrm>
        </p:spPr>
        <p:txBody>
          <a:bodyPr anchor="ctr">
            <a:normAutofi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Public Safety Program Grant: </a:t>
            </a:r>
            <a:r>
              <a:rPr lang="en-US" sz="2000" dirty="0">
                <a:effectLst/>
                <a:latin typeface="Arial" panose="020B0604020202020204" pitchFamily="34" charset="0"/>
                <a:ea typeface="Calibri" panose="020F0502020204030204" pitchFamily="34" charset="0"/>
                <a:cs typeface="Arial" panose="020B0604020202020204" pitchFamily="34" charset="0"/>
              </a:rPr>
              <a:t>#LG24-1023-D00 Division of Criminal Justice Services – 1/11/2024- $6,500.00 for reimbursable services related to the 2023 National Night Out Against Crime Celebration. </a:t>
            </a:r>
          </a:p>
          <a:p>
            <a:pPr marL="0" indent="0">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b="1" kern="150" dirty="0">
                <a:effectLst/>
                <a:latin typeface="Arial" panose="020B0604020202020204" pitchFamily="34" charset="0"/>
                <a:ea typeface="Arial Unicode MS"/>
                <a:cs typeface="Arial" panose="020B0604020202020204" pitchFamily="34" charset="0"/>
              </a:rPr>
              <a:t>GTSC Child Passenger Safety Program</a:t>
            </a:r>
            <a:r>
              <a:rPr lang="en-US" sz="2000" kern="150" dirty="0">
                <a:effectLst/>
                <a:latin typeface="Arial" panose="020B0604020202020204" pitchFamily="34" charset="0"/>
                <a:ea typeface="Arial Unicode MS"/>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$3,100 to participate in Child Passenger Safety Program Initiatives and purchase of child car seats to distribute to families who are unable to afford a car seat for their child and host child passenger safety seat fitting events in the City of Port Jervis. </a:t>
            </a:r>
          </a:p>
          <a:p>
            <a:pPr marL="0" marR="0" indent="0">
              <a:spcBef>
                <a:spcPts val="0"/>
              </a:spcBef>
              <a:spcAft>
                <a:spcPts val="0"/>
              </a:spcAft>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a:spcBef>
                <a:spcPts val="0"/>
              </a:spcBef>
            </a:pPr>
            <a:r>
              <a:rPr lang="en-US" sz="2000" b="1" dirty="0">
                <a:latin typeface="Arial" panose="020B0604020202020204" pitchFamily="34" charset="0"/>
                <a:ea typeface="Calibri" panose="020F0502020204030204" pitchFamily="34" charset="0"/>
                <a:cs typeface="Arial" panose="020B0604020202020204" pitchFamily="34" charset="0"/>
              </a:rPr>
              <a:t>Police Traffic Services</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$20,830.00 to participate in Seat Belt Mobilization Enforcement, PTS enforcement and purchase a radar unit.  </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endParaRPr lang="en-US" sz="2000" dirty="0"/>
          </a:p>
        </p:txBody>
      </p:sp>
    </p:spTree>
    <p:extLst>
      <p:ext uri="{BB962C8B-B14F-4D97-AF65-F5344CB8AC3E}">
        <p14:creationId xmlns:p14="http://schemas.microsoft.com/office/powerpoint/2010/main" val="252187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27F6B-BE34-B604-7559-2B0B6AF6B726}"/>
              </a:ext>
            </a:extLst>
          </p:cNvPr>
          <p:cNvSpPr>
            <a:spLocks noGrp="1"/>
          </p:cNvSpPr>
          <p:nvPr>
            <p:ph type="title"/>
          </p:nvPr>
        </p:nvSpPr>
        <p:spPr>
          <a:xfrm>
            <a:off x="1371599" y="294538"/>
            <a:ext cx="9895951" cy="1033669"/>
          </a:xfrm>
        </p:spPr>
        <p:txBody>
          <a:bodyPr>
            <a:normAutofit/>
          </a:bodyPr>
          <a:lstStyle/>
          <a:p>
            <a:r>
              <a:rPr lang="en-US" sz="3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License Plate Readers</a:t>
            </a:r>
            <a:br>
              <a:rPr lang="en-US" sz="3400" dirty="0">
                <a:solidFill>
                  <a:srgbClr val="FFFFFF"/>
                </a:solidFill>
                <a:effectLst/>
                <a:latin typeface="Calibri" panose="020F0502020204030204" pitchFamily="34" charset="0"/>
                <a:ea typeface="Calibri" panose="020F0502020204030204" pitchFamily="34" charset="0"/>
              </a:rPr>
            </a:br>
            <a:endParaRPr lang="en-US" sz="3400" dirty="0">
              <a:solidFill>
                <a:srgbClr val="FFFFFF"/>
              </a:solidFill>
            </a:endParaRPr>
          </a:p>
        </p:txBody>
      </p:sp>
      <p:sp>
        <p:nvSpPr>
          <p:cNvPr id="3" name="Content Placeholder 2">
            <a:extLst>
              <a:ext uri="{FF2B5EF4-FFF2-40B4-BE49-F238E27FC236}">
                <a16:creationId xmlns:a16="http://schemas.microsoft.com/office/drawing/2014/main" id="{A73567EC-9114-07B6-5CCA-C89AEC130763}"/>
              </a:ext>
            </a:extLst>
          </p:cNvPr>
          <p:cNvSpPr>
            <a:spLocks noGrp="1"/>
          </p:cNvSpPr>
          <p:nvPr>
            <p:ph idx="1"/>
          </p:nvPr>
        </p:nvSpPr>
        <p:spPr>
          <a:xfrm>
            <a:off x="459351" y="1891970"/>
            <a:ext cx="11074166" cy="4500204"/>
          </a:xfrm>
        </p:spPr>
        <p:txBody>
          <a:bodyPr anchor="ctr">
            <a:normAutofit fontScale="92500" lnSpcReduction="10000"/>
          </a:bodyPr>
          <a:lstStyle/>
          <a:p>
            <a:pPr>
              <a:spcBef>
                <a:spcPts val="0"/>
              </a:spcBef>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dirty="0">
                <a:effectLst/>
                <a:latin typeface="Arial" panose="020B0604020202020204" pitchFamily="34" charset="0"/>
                <a:ea typeface="Times New Roman" panose="02020603050405020304" pitchFamily="18" charset="0"/>
                <a:cs typeface="Arial" panose="020B0604020202020204" pitchFamily="34" charset="0"/>
              </a:rPr>
              <a:t>Project Safe Neighborhood Grant:  </a:t>
            </a:r>
          </a:p>
          <a:p>
            <a:pPr>
              <a:spcBef>
                <a:spcPts val="0"/>
              </a:spcBef>
            </a:pPr>
            <a:endParaRPr lang="en-US" dirty="0">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dirty="0">
                <a:latin typeface="Arial" panose="020B0604020202020204" pitchFamily="34" charset="0"/>
                <a:ea typeface="Times New Roman" panose="02020603050405020304" pitchFamily="18" charset="0"/>
                <a:cs typeface="Arial" panose="020B0604020202020204" pitchFamily="34" charset="0"/>
              </a:rPr>
              <a:t>I</a:t>
            </a:r>
            <a:r>
              <a:rPr lang="en-US" dirty="0">
                <a:effectLst/>
                <a:latin typeface="Arial" panose="020B0604020202020204" pitchFamily="34" charset="0"/>
                <a:ea typeface="Times New Roman" panose="02020603050405020304" pitchFamily="18" charset="0"/>
                <a:cs typeface="Arial" panose="020B0604020202020204" pitchFamily="34" charset="0"/>
              </a:rPr>
              <a:t>nstall fixed license plate camera readers – 3 </a:t>
            </a:r>
            <a:r>
              <a:rPr lang="en-US" dirty="0">
                <a:latin typeface="Arial" panose="020B0604020202020204" pitchFamily="34" charset="0"/>
                <a:ea typeface="Times New Roman" panose="02020603050405020304" pitchFamily="18" charset="0"/>
                <a:cs typeface="Arial" panose="020B0604020202020204" pitchFamily="34" charset="0"/>
              </a:rPr>
              <a:t>c</a:t>
            </a:r>
            <a:r>
              <a:rPr lang="en-US" dirty="0">
                <a:effectLst/>
                <a:latin typeface="Arial" panose="020B0604020202020204" pitchFamily="34" charset="0"/>
                <a:ea typeface="Times New Roman" panose="02020603050405020304" pitchFamily="18" charset="0"/>
                <a:cs typeface="Arial" panose="020B0604020202020204" pitchFamily="34" charset="0"/>
              </a:rPr>
              <a:t>ity entrances</a:t>
            </a:r>
            <a:endParaRPr lang="en-US" dirty="0">
              <a:latin typeface="Arial" panose="020B0604020202020204" pitchFamily="34" charset="0"/>
              <a:ea typeface="Calibri" panose="020F0502020204030204" pitchFamily="34" charset="0"/>
              <a:cs typeface="Arial" panose="020B0604020202020204" pitchFamily="34" charset="0"/>
            </a:endParaRPr>
          </a:p>
          <a:p>
            <a:pPr>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dirty="0">
                <a:effectLst/>
                <a:latin typeface="Arial" panose="020B0604020202020204" pitchFamily="34" charset="0"/>
                <a:ea typeface="Times New Roman" panose="02020603050405020304" pitchFamily="18" charset="0"/>
                <a:cs typeface="Arial" panose="020B0604020202020204" pitchFamily="34" charset="0"/>
              </a:rPr>
              <a:t>LPRs serve as a vital tool in investigative as well as public service and safety functions. </a:t>
            </a:r>
          </a:p>
          <a:p>
            <a:pPr marL="0" indent="0">
              <a:spcBef>
                <a:spcPts val="0"/>
              </a:spcBef>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dirty="0">
                <a:effectLst/>
                <a:latin typeface="Arial" panose="020B0604020202020204" pitchFamily="34" charset="0"/>
                <a:ea typeface="Times New Roman" panose="02020603050405020304" pitchFamily="18" charset="0"/>
                <a:cs typeface="Arial" panose="020B0604020202020204" pitchFamily="34" charset="0"/>
              </a:rPr>
              <a:t>They assist in locating missing persons, wanted persons, and persons sought in crime investigations.</a:t>
            </a:r>
          </a:p>
          <a:p>
            <a:pPr marL="0" indent="0">
              <a:spcBef>
                <a:spcPts val="0"/>
              </a:spcBef>
              <a:buNone/>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dirty="0">
                <a:effectLst/>
                <a:latin typeface="Arial" panose="020B0604020202020204" pitchFamily="34" charset="0"/>
                <a:ea typeface="Times New Roman" panose="02020603050405020304" pitchFamily="18" charset="0"/>
                <a:cs typeface="Arial" panose="020B0604020202020204" pitchFamily="34" charset="0"/>
              </a:rPr>
              <a:t>LPRs further allow us to have a smaller enforcement footprint, with fewer and better stops when searching for these violent criminals.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01948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3135D-2EB9-CF4D-8805-9BBF8850D289}"/>
              </a:ext>
            </a:extLst>
          </p:cNvPr>
          <p:cNvSpPr>
            <a:spLocks noGrp="1"/>
          </p:cNvSpPr>
          <p:nvPr>
            <p:ph type="title"/>
          </p:nvPr>
        </p:nvSpPr>
        <p:spPr>
          <a:xfrm>
            <a:off x="1136397" y="502022"/>
            <a:ext cx="9688296" cy="892670"/>
          </a:xfrm>
        </p:spPr>
        <p:txBody>
          <a:bodyPr anchor="b">
            <a:normAutofit/>
          </a:bodyPr>
          <a:lstStyle/>
          <a:p>
            <a:r>
              <a:rPr lang="en-US" sz="4000" dirty="0">
                <a:latin typeface="Arial" panose="020B0604020202020204" pitchFamily="34" charset="0"/>
                <a:cs typeface="Arial" panose="020B0604020202020204" pitchFamily="34" charset="0"/>
              </a:rPr>
              <a:t>Technology Grant Application - DCJS</a:t>
            </a:r>
          </a:p>
        </p:txBody>
      </p:sp>
      <p:sp>
        <p:nvSpPr>
          <p:cNvPr id="36" name="Content Placeholder 2">
            <a:extLst>
              <a:ext uri="{FF2B5EF4-FFF2-40B4-BE49-F238E27FC236}">
                <a16:creationId xmlns:a16="http://schemas.microsoft.com/office/drawing/2014/main" id="{48E55A4B-790D-B849-1546-0F7A333647F4}"/>
              </a:ext>
            </a:extLst>
          </p:cNvPr>
          <p:cNvSpPr>
            <a:spLocks noGrp="1"/>
          </p:cNvSpPr>
          <p:nvPr>
            <p:ph idx="1"/>
          </p:nvPr>
        </p:nvSpPr>
        <p:spPr>
          <a:xfrm>
            <a:off x="1136397" y="1896714"/>
            <a:ext cx="9688296" cy="3976053"/>
          </a:xfrm>
        </p:spPr>
        <p:txBody>
          <a:bodyPr anchor="t">
            <a:normAutofit/>
          </a:bodyPr>
          <a:lstStyle/>
          <a:p>
            <a:r>
              <a:rPr lang="en-US" sz="2400" dirty="0">
                <a:latin typeface="Arial" panose="020B0604020202020204" pitchFamily="34" charset="0"/>
                <a:cs typeface="Arial" panose="020B0604020202020204" pitchFamily="34" charset="0"/>
              </a:rPr>
              <a:t>$256,848.00 – Requested in Funding</a:t>
            </a:r>
          </a:p>
          <a:p>
            <a:r>
              <a:rPr lang="en-US" sz="2400" dirty="0">
                <a:latin typeface="Arial" panose="020B0604020202020204" pitchFamily="34" charset="0"/>
                <a:cs typeface="Arial" panose="020B0604020202020204" pitchFamily="34" charset="0"/>
              </a:rPr>
              <a:t>Enhance 12 Existing Public Street Cameras, Video Data Storage</a:t>
            </a:r>
          </a:p>
          <a:p>
            <a:r>
              <a:rPr lang="en-US" sz="2400" dirty="0">
                <a:latin typeface="Arial" panose="020B0604020202020204" pitchFamily="34" charset="0"/>
                <a:cs typeface="Arial" panose="020B0604020202020204" pitchFamily="34" charset="0"/>
              </a:rPr>
              <a:t>Install 6 Additional Cameras</a:t>
            </a:r>
          </a:p>
          <a:p>
            <a:r>
              <a:rPr lang="en-US" sz="2400" dirty="0">
                <a:latin typeface="Arial" panose="020B0604020202020204" pitchFamily="34" charset="0"/>
                <a:cs typeface="Arial" panose="020B0604020202020204" pitchFamily="34" charset="0"/>
              </a:rPr>
              <a:t>Purchase Portable Camera</a:t>
            </a:r>
          </a:p>
          <a:p>
            <a:r>
              <a:rPr lang="en-US" sz="2400" dirty="0">
                <a:latin typeface="Arial" panose="020B0604020202020204" pitchFamily="34" charset="0"/>
                <a:cs typeface="Arial" panose="020B0604020202020204" pitchFamily="34" charset="0"/>
              </a:rPr>
              <a:t>License Plate Reader Site</a:t>
            </a:r>
          </a:p>
          <a:p>
            <a:r>
              <a:rPr lang="en-US" sz="2400" dirty="0">
                <a:latin typeface="Arial" panose="020B0604020202020204" pitchFamily="34" charset="0"/>
                <a:cs typeface="Arial" panose="020B0604020202020204" pitchFamily="34" charset="0"/>
              </a:rPr>
              <a:t>UAV &amp; Underwater AIROV- support PD/FD search &amp; rescue drone unit</a:t>
            </a:r>
          </a:p>
          <a:p>
            <a:r>
              <a:rPr lang="en-US" sz="2400" dirty="0">
                <a:latin typeface="Arial" panose="020B0604020202020204" pitchFamily="34" charset="0"/>
                <a:cs typeface="Arial" panose="020B0604020202020204" pitchFamily="34" charset="0"/>
              </a:rPr>
              <a:t>3 portable radios, one mobile radio </a:t>
            </a:r>
          </a:p>
          <a:p>
            <a:r>
              <a:rPr lang="en-US" sz="2400" dirty="0">
                <a:latin typeface="Arial" panose="020B0604020202020204" pitchFamily="34" charset="0"/>
                <a:cs typeface="Arial" panose="020B0604020202020204" pitchFamily="34" charset="0"/>
              </a:rPr>
              <a:t>3 MDT, Laptop for Det Bureau</a:t>
            </a:r>
          </a:p>
          <a:p>
            <a:endParaRPr lang="en-US" sz="2000" dirty="0"/>
          </a:p>
          <a:p>
            <a:endParaRPr lang="en-US" sz="2000" dirty="0"/>
          </a:p>
        </p:txBody>
      </p:sp>
      <p:sp>
        <p:nvSpPr>
          <p:cNvPr id="23" name="Rectangle 2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15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E8388-CCB1-61AA-1A8E-F28588DC9AD1}"/>
              </a:ext>
            </a:extLst>
          </p:cNvPr>
          <p:cNvSpPr>
            <a:spLocks noGrp="1"/>
          </p:cNvSpPr>
          <p:nvPr>
            <p:ph type="title"/>
          </p:nvPr>
        </p:nvSpPr>
        <p:spPr>
          <a:xfrm>
            <a:off x="466721" y="586855"/>
            <a:ext cx="3434251" cy="2528305"/>
          </a:xfrm>
        </p:spPr>
        <p:txBody>
          <a:bodyPr anchor="b">
            <a:normAutofit fontScale="90000"/>
          </a:bodyPr>
          <a:lstStyle/>
          <a:p>
            <a:r>
              <a:rPr lang="en-US" sz="2400" b="1" dirty="0">
                <a:solidFill>
                  <a:srgbClr val="FFFFFF"/>
                </a:solidFill>
                <a:latin typeface="Arial" panose="020B0604020202020204" pitchFamily="34" charset="0"/>
                <a:cs typeface="Arial" panose="020B0604020202020204" pitchFamily="34" charset="0"/>
              </a:rPr>
              <a:t>Goal: 24-25: NYS Accreditation</a:t>
            </a:r>
            <a:br>
              <a:rPr lang="en-US" sz="2400" b="1" dirty="0">
                <a:solidFill>
                  <a:srgbClr val="FFFFFF"/>
                </a:solidFill>
                <a:latin typeface="Arial" panose="020B0604020202020204" pitchFamily="34" charset="0"/>
                <a:cs typeface="Arial" panose="020B0604020202020204" pitchFamily="34" charset="0"/>
              </a:rPr>
            </a:br>
            <a:r>
              <a:rPr lang="en-US" sz="2400" b="1" dirty="0">
                <a:solidFill>
                  <a:srgbClr val="FFFFFF"/>
                </a:solidFill>
                <a:latin typeface="Arial" panose="020B0604020202020204" pitchFamily="34" charset="0"/>
                <a:cs typeface="Arial" panose="020B0604020202020204" pitchFamily="34" charset="0"/>
              </a:rPr>
              <a:t>Division of Criminal Justice Services Law Enforcement Agency Accreditation Council </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06AF16F4-8A3D-9A65-7537-1DBA1EC123F5}"/>
              </a:ext>
            </a:extLst>
          </p:cNvPr>
          <p:cNvSpPr>
            <a:spLocks noGrp="1"/>
          </p:cNvSpPr>
          <p:nvPr>
            <p:ph idx="1"/>
          </p:nvPr>
        </p:nvSpPr>
        <p:spPr>
          <a:xfrm>
            <a:off x="4589253" y="405442"/>
            <a:ext cx="7136026" cy="5978105"/>
          </a:xfrm>
        </p:spPr>
        <p:txBody>
          <a:bodyPr anchor="ctr">
            <a:normAutofit/>
          </a:bodyPr>
          <a:lstStyle/>
          <a:p>
            <a:r>
              <a:rPr lang="en-US" sz="2400" dirty="0">
                <a:latin typeface="Arial" panose="020B0604020202020204" pitchFamily="34" charset="0"/>
                <a:cs typeface="Arial" panose="020B0604020202020204" pitchFamily="34" charset="0"/>
              </a:rPr>
              <a:t>Voluntary program designed to improve effectiveness, efficiency, and professionalism.</a:t>
            </a:r>
          </a:p>
          <a:p>
            <a:r>
              <a:rPr lang="en-US" sz="2400" dirty="0">
                <a:latin typeface="Arial" panose="020B0604020202020204" pitchFamily="34" charset="0"/>
                <a:cs typeface="Arial" panose="020B0604020202020204" pitchFamily="34" charset="0"/>
              </a:rPr>
              <a:t>Promote training and foster public confidence</a:t>
            </a:r>
          </a:p>
          <a:p>
            <a:r>
              <a:rPr lang="en-US" sz="2400" dirty="0">
                <a:latin typeface="Arial" panose="020B0604020202020204" pitchFamily="34" charset="0"/>
                <a:cs typeface="Arial" panose="020B0604020202020204" pitchFamily="34" charset="0"/>
              </a:rPr>
              <a:t>Meet a set of 110 standards in three categories: </a:t>
            </a:r>
            <a:r>
              <a:rPr lang="en-US" sz="2400" b="1" dirty="0">
                <a:latin typeface="Arial" panose="020B0604020202020204" pitchFamily="34" charset="0"/>
                <a:cs typeface="Arial" panose="020B0604020202020204" pitchFamily="34" charset="0"/>
              </a:rPr>
              <a:t>Administration, Training and Operations.  </a:t>
            </a:r>
          </a:p>
          <a:p>
            <a:r>
              <a:rPr lang="en-US" sz="2400" dirty="0">
                <a:latin typeface="Arial" panose="020B0604020202020204" pitchFamily="34" charset="0"/>
                <a:cs typeface="Arial" panose="020B0604020202020204" pitchFamily="34" charset="0"/>
              </a:rPr>
              <a:t>Formal recognition an agency meets or exceeds expectations of quality.</a:t>
            </a:r>
          </a:p>
          <a:p>
            <a:r>
              <a:rPr lang="en-US" sz="2400" dirty="0">
                <a:latin typeface="Arial" panose="020B0604020202020204" pitchFamily="34" charset="0"/>
                <a:cs typeface="Arial" panose="020B0604020202020204" pitchFamily="34" charset="0"/>
              </a:rPr>
              <a:t>Demonstrates the agency performs in a professional manner. </a:t>
            </a:r>
          </a:p>
          <a:p>
            <a:r>
              <a:rPr lang="en-US" sz="2400" dirty="0">
                <a:latin typeface="Arial" panose="020B0604020202020204" pitchFamily="34" charset="0"/>
                <a:cs typeface="Arial" panose="020B0604020202020204" pitchFamily="34" charset="0"/>
              </a:rPr>
              <a:t>Has formalized policies in place to govern its operational practices and procedures….</a:t>
            </a:r>
          </a:p>
          <a:p>
            <a:r>
              <a:rPr lang="en-US" sz="2400" dirty="0">
                <a:latin typeface="Arial" panose="020B0604020202020204" pitchFamily="34" charset="0"/>
                <a:cs typeface="Arial" panose="020B0604020202020204" pitchFamily="34" charset="0"/>
              </a:rPr>
              <a:t> and employees contribute to the agency's mission and know what is expected of them. </a:t>
            </a:r>
          </a:p>
        </p:txBody>
      </p:sp>
    </p:spTree>
    <p:extLst>
      <p:ext uri="{BB962C8B-B14F-4D97-AF65-F5344CB8AC3E}">
        <p14:creationId xmlns:p14="http://schemas.microsoft.com/office/powerpoint/2010/main" val="2048413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C7EA53-9A1A-18EB-910E-CF343F0798C8}"/>
              </a:ext>
            </a:extLst>
          </p:cNvPr>
          <p:cNvSpPr>
            <a:spLocks noGrp="1"/>
          </p:cNvSpPr>
          <p:nvPr>
            <p:ph type="title"/>
          </p:nvPr>
        </p:nvSpPr>
        <p:spPr>
          <a:xfrm>
            <a:off x="656823" y="962166"/>
            <a:ext cx="3103808" cy="4421876"/>
          </a:xfrm>
        </p:spPr>
        <p:txBody>
          <a:bodyPr anchor="t">
            <a:normAutofit/>
          </a:bodyPr>
          <a:lstStyle/>
          <a:p>
            <a:pPr algn="r"/>
            <a:r>
              <a:rPr lang="en-US" sz="4000" b="1">
                <a:latin typeface="Arial" panose="020B0604020202020204" pitchFamily="34" charset="0"/>
                <a:cs typeface="Arial" panose="020B0604020202020204" pitchFamily="34" charset="0"/>
              </a:rPr>
              <a:t>Body Worn Cameras</a:t>
            </a:r>
            <a:br>
              <a:rPr lang="en-US" sz="4000"/>
            </a:br>
            <a:endParaRPr lang="en-US" sz="4000"/>
          </a:p>
        </p:txBody>
      </p:sp>
      <p:sp>
        <p:nvSpPr>
          <p:cNvPr id="3" name="Content Placeholder 2">
            <a:extLst>
              <a:ext uri="{FF2B5EF4-FFF2-40B4-BE49-F238E27FC236}">
                <a16:creationId xmlns:a16="http://schemas.microsoft.com/office/drawing/2014/main" id="{0ABCBBCF-EFD8-0DB0-4545-B933424EB74B}"/>
              </a:ext>
            </a:extLst>
          </p:cNvPr>
          <p:cNvSpPr>
            <a:spLocks noGrp="1"/>
          </p:cNvSpPr>
          <p:nvPr>
            <p:ph idx="1"/>
          </p:nvPr>
        </p:nvSpPr>
        <p:spPr>
          <a:xfrm>
            <a:off x="4088929" y="962167"/>
            <a:ext cx="6858113" cy="4743174"/>
          </a:xfrm>
        </p:spPr>
        <p:txBody>
          <a:bodyPr anchor="t">
            <a:normAutofit/>
          </a:bodyPr>
          <a:lstStyle/>
          <a:p>
            <a:r>
              <a:rPr lang="en-US" sz="3200" dirty="0">
                <a:latin typeface="Arial" panose="020B0604020202020204" pitchFamily="34" charset="0"/>
                <a:cs typeface="Arial" panose="020B0604020202020204" pitchFamily="34" charset="0"/>
              </a:rPr>
              <a:t>Purchased Body Cameras, completed training and deployed body worn cameras for patrol officers to utilize during police operations.  </a:t>
            </a:r>
          </a:p>
          <a:p>
            <a:r>
              <a:rPr lang="en-US" sz="3200" dirty="0">
                <a:latin typeface="Arial" panose="020B0604020202020204" pitchFamily="34" charset="0"/>
                <a:cs typeface="Arial" panose="020B0604020202020204" pitchFamily="34" charset="0"/>
              </a:rPr>
              <a:t>A grant received from the Dept. of Justice financed 50% of the costs of implementing this program.</a:t>
            </a:r>
          </a:p>
          <a:p>
            <a:endParaRPr lang="en-US"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74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91953-8CB5-765C-7F09-BC236D02D63A}"/>
              </a:ext>
            </a:extLst>
          </p:cNvPr>
          <p:cNvSpPr>
            <a:spLocks noGrp="1"/>
          </p:cNvSpPr>
          <p:nvPr>
            <p:ph type="title"/>
          </p:nvPr>
        </p:nvSpPr>
        <p:spPr>
          <a:xfrm>
            <a:off x="274320" y="502020"/>
            <a:ext cx="7691119" cy="1642970"/>
          </a:xfrm>
        </p:spPr>
        <p:txBody>
          <a:bodyPr anchor="b">
            <a:normAutofit/>
          </a:bodyPr>
          <a:lstStyle/>
          <a:p>
            <a:pPr algn="ctr"/>
            <a:r>
              <a:rPr lang="en-US" sz="3700" b="1" kern="0" dirty="0">
                <a:effectLst/>
                <a:latin typeface="Arial" panose="020B0604020202020204" pitchFamily="34" charset="0"/>
                <a:ea typeface="Times New Roman" panose="02020603050405020304" pitchFamily="18" charset="0"/>
                <a:cs typeface="Arial" panose="020B0604020202020204" pitchFamily="34" charset="0"/>
              </a:rPr>
              <a:t>Bola Wrap Less Lethal Technology</a:t>
            </a:r>
            <a:br>
              <a:rPr lang="en-US" sz="3700" kern="150" dirty="0">
                <a:effectLst/>
                <a:latin typeface="Times New Roman" panose="02020603050405020304" pitchFamily="18" charset="0"/>
                <a:ea typeface="Arial Unicode MS"/>
                <a:cs typeface="Arial Unicode MS"/>
              </a:rPr>
            </a:br>
            <a:endParaRPr lang="en-US" sz="3700" dirty="0"/>
          </a:p>
        </p:txBody>
      </p:sp>
      <p:sp>
        <p:nvSpPr>
          <p:cNvPr id="17"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4348874-75A3-B8E4-5FCB-0E326D6E2B69}"/>
              </a:ext>
            </a:extLst>
          </p:cNvPr>
          <p:cNvPicPr>
            <a:picLocks noChangeAspect="1"/>
          </p:cNvPicPr>
          <p:nvPr/>
        </p:nvPicPr>
        <p:blipFill rotWithShape="1">
          <a:blip r:embed="rId2"/>
          <a:srcRect t="15730"/>
          <a:stretch/>
        </p:blipFill>
        <p:spPr>
          <a:xfrm>
            <a:off x="7075967" y="2271980"/>
            <a:ext cx="4170530" cy="2345932"/>
          </a:xfrm>
          <a:prstGeom prst="rect">
            <a:avLst/>
          </a:prstGeom>
        </p:spPr>
      </p:pic>
      <p:graphicFrame>
        <p:nvGraphicFramePr>
          <p:cNvPr id="5" name="Content Placeholder 2">
            <a:extLst>
              <a:ext uri="{FF2B5EF4-FFF2-40B4-BE49-F238E27FC236}">
                <a16:creationId xmlns:a16="http://schemas.microsoft.com/office/drawing/2014/main" id="{19BAEE37-F2C2-097C-898E-F20E7F29F3A6}"/>
              </a:ext>
            </a:extLst>
          </p:cNvPr>
          <p:cNvGraphicFramePr>
            <a:graphicFrameLocks noGrp="1"/>
          </p:cNvGraphicFramePr>
          <p:nvPr>
            <p:ph idx="1"/>
            <p:extLst>
              <p:ext uri="{D42A27DB-BD31-4B8C-83A1-F6EECF244321}">
                <p14:modId xmlns:p14="http://schemas.microsoft.com/office/powerpoint/2010/main" val="3981256641"/>
              </p:ext>
            </p:extLst>
          </p:nvPr>
        </p:nvGraphicFramePr>
        <p:xfrm>
          <a:off x="457201" y="1686560"/>
          <a:ext cx="6002912" cy="489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6C0C12E-CF65-C1D4-E262-A52DE8D16978}"/>
              </a:ext>
            </a:extLst>
          </p:cNvPr>
          <p:cNvPicPr>
            <a:picLocks noChangeAspect="1"/>
          </p:cNvPicPr>
          <p:nvPr/>
        </p:nvPicPr>
        <p:blipFill>
          <a:blip r:embed="rId8"/>
          <a:stretch>
            <a:fillRect/>
          </a:stretch>
        </p:blipFill>
        <p:spPr>
          <a:xfrm>
            <a:off x="6839881" y="2144990"/>
            <a:ext cx="5277375" cy="2955330"/>
          </a:xfrm>
          <a:prstGeom prst="rect">
            <a:avLst/>
          </a:prstGeom>
        </p:spPr>
      </p:pic>
    </p:spTree>
    <p:extLst>
      <p:ext uri="{BB962C8B-B14F-4D97-AF65-F5344CB8AC3E}">
        <p14:creationId xmlns:p14="http://schemas.microsoft.com/office/powerpoint/2010/main" val="218046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AE49C-5C12-C30E-9E88-05066E194563}"/>
              </a:ext>
            </a:extLst>
          </p:cNvPr>
          <p:cNvSpPr>
            <a:spLocks noGrp="1"/>
          </p:cNvSpPr>
          <p:nvPr>
            <p:ph type="title"/>
          </p:nvPr>
        </p:nvSpPr>
        <p:spPr>
          <a:xfrm>
            <a:off x="1388209" y="5554639"/>
            <a:ext cx="9654076" cy="982473"/>
          </a:xfrm>
        </p:spPr>
        <p:txBody>
          <a:bodyPr>
            <a:normAutofit/>
          </a:bodyPr>
          <a:lstStyle/>
          <a:p>
            <a:r>
              <a:rPr lang="en-US" sz="4000">
                <a:solidFill>
                  <a:srgbClr val="FFFFFF"/>
                </a:solidFill>
                <a:latin typeface="Arial" panose="020B0604020202020204" pitchFamily="34" charset="0"/>
                <a:cs typeface="Arial" panose="020B0604020202020204" pitchFamily="34" charset="0"/>
              </a:rPr>
              <a:t>Wellness</a:t>
            </a:r>
          </a:p>
        </p:txBody>
      </p:sp>
      <p:sp>
        <p:nvSpPr>
          <p:cNvPr id="3" name="Content Placeholder 2">
            <a:extLst>
              <a:ext uri="{FF2B5EF4-FFF2-40B4-BE49-F238E27FC236}">
                <a16:creationId xmlns:a16="http://schemas.microsoft.com/office/drawing/2014/main" id="{9BA1E066-F199-F8D8-70C6-80FA7A8524F2}"/>
              </a:ext>
            </a:extLst>
          </p:cNvPr>
          <p:cNvSpPr>
            <a:spLocks noGrp="1"/>
          </p:cNvSpPr>
          <p:nvPr>
            <p:ph idx="1"/>
          </p:nvPr>
        </p:nvSpPr>
        <p:spPr>
          <a:xfrm>
            <a:off x="434109" y="526473"/>
            <a:ext cx="11166764" cy="4092700"/>
          </a:xfrm>
        </p:spPr>
        <p:txBody>
          <a:bodyPr anchor="ctr">
            <a:normAutofit/>
          </a:bodyPr>
          <a:lstStyle/>
          <a:p>
            <a:r>
              <a:rPr lang="en-US" sz="2000" dirty="0">
                <a:effectLst/>
                <a:latin typeface="Arial" panose="020B0604020202020204" pitchFamily="34" charset="0"/>
                <a:ea typeface="Arial Unicode MS"/>
                <a:cs typeface="Arial" panose="020B0604020202020204" pitchFamily="34" charset="0"/>
              </a:rPr>
              <a:t>NYLEAP wellness app accessed through Lighthouse </a:t>
            </a:r>
          </a:p>
          <a:p>
            <a:r>
              <a:rPr lang="en-US" sz="2000" dirty="0">
                <a:effectLst/>
                <a:latin typeface="Arial" panose="020B0604020202020204" pitchFamily="34" charset="0"/>
                <a:ea typeface="Arial Unicode MS"/>
                <a:cs typeface="Arial" panose="020B0604020202020204" pitchFamily="34" charset="0"/>
              </a:rPr>
              <a:t>officers and their families with 24 hour a day, seven days a week access to confidential mobile support to connect to anonymous counseling and assessment resources</a:t>
            </a:r>
          </a:p>
          <a:p>
            <a:r>
              <a:rPr lang="en-US" sz="2000" dirty="0">
                <a:effectLst/>
                <a:latin typeface="Arial" panose="020B0604020202020204" pitchFamily="34" charset="0"/>
                <a:ea typeface="Arial Unicode MS"/>
                <a:cs typeface="Arial" panose="020B0604020202020204" pitchFamily="34" charset="0"/>
              </a:rPr>
              <a:t> strengthen our culture of wellness and build upon a peer support team, aid officers in coping with the effects of critical events and chronic exposure to trauma, ultimately improving officer health, wellness, decision making, resiliency, safety and community relations. </a:t>
            </a:r>
          </a:p>
          <a:p>
            <a:r>
              <a:rPr lang="en-US" sz="2000" dirty="0">
                <a:latin typeface="Arial" panose="020B0604020202020204" pitchFamily="34" charset="0"/>
                <a:cs typeface="Arial" panose="020B0604020202020204" pitchFamily="34" charset="0"/>
              </a:rPr>
              <a:t>Project Able Refresher Training</a:t>
            </a:r>
          </a:p>
          <a:p>
            <a:r>
              <a:rPr lang="en-US" sz="2000" dirty="0">
                <a:latin typeface="Arial" panose="020B0604020202020204" pitchFamily="34" charset="0"/>
                <a:cs typeface="Arial" panose="020B0604020202020204" pitchFamily="34" charset="0"/>
              </a:rPr>
              <a:t>NYS DCJS and NYLEAP Training for EAP and Peer Support</a:t>
            </a:r>
          </a:p>
          <a:p>
            <a:r>
              <a:rPr lang="en-US" sz="2000" dirty="0">
                <a:latin typeface="Arial" panose="020B0604020202020204" pitchFamily="34" charset="0"/>
                <a:cs typeface="Arial" panose="020B0604020202020204" pitchFamily="34" charset="0"/>
              </a:rPr>
              <a:t>Chaplain Program</a:t>
            </a:r>
          </a:p>
          <a:p>
            <a:r>
              <a:rPr lang="en-US" sz="2000" dirty="0">
                <a:latin typeface="Arial" panose="020B0604020202020204" pitchFamily="34" charset="0"/>
                <a:cs typeface="Arial" panose="020B0604020202020204" pitchFamily="34" charset="0"/>
              </a:rPr>
              <a:t>Wellness Health Day 2024</a:t>
            </a:r>
          </a:p>
        </p:txBody>
      </p:sp>
    </p:spTree>
    <p:extLst>
      <p:ext uri="{BB962C8B-B14F-4D97-AF65-F5344CB8AC3E}">
        <p14:creationId xmlns:p14="http://schemas.microsoft.com/office/powerpoint/2010/main" val="180030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E16C3-3DD3-55D7-E55D-8E68731E1725}"/>
              </a:ext>
            </a:extLst>
          </p:cNvPr>
          <p:cNvSpPr>
            <a:spLocks noGrp="1"/>
          </p:cNvSpPr>
          <p:nvPr>
            <p:ph type="title"/>
          </p:nvPr>
        </p:nvSpPr>
        <p:spPr>
          <a:xfrm>
            <a:off x="487680" y="365125"/>
            <a:ext cx="6197599" cy="1118235"/>
          </a:xfrm>
        </p:spPr>
        <p:txBody>
          <a:bodyPr>
            <a:normAutofit/>
          </a:bodyPr>
          <a:lstStyle/>
          <a:p>
            <a:r>
              <a:rPr lang="en-US" kern="150" dirty="0">
                <a:effectLst/>
                <a:latin typeface="Arial" panose="020B0604020202020204" pitchFamily="34" charset="0"/>
                <a:ea typeface="Arial Unicode MS"/>
                <a:cs typeface="Arial" panose="020B0604020202020204" pitchFamily="34" charset="0"/>
              </a:rPr>
              <a:t>Recruitment Effort</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842365-803C-4830-2FCC-9F855771B282}"/>
              </a:ext>
            </a:extLst>
          </p:cNvPr>
          <p:cNvSpPr>
            <a:spLocks noGrp="1"/>
          </p:cNvSpPr>
          <p:nvPr>
            <p:ph idx="1"/>
          </p:nvPr>
        </p:nvSpPr>
        <p:spPr>
          <a:xfrm>
            <a:off x="487680" y="1483360"/>
            <a:ext cx="5872480" cy="5009515"/>
          </a:xfrm>
        </p:spPr>
        <p:txBody>
          <a:bodyPr>
            <a:normAutofit/>
          </a:bodyPr>
          <a:lstStyle/>
          <a:p>
            <a:pPr marL="0" marR="0">
              <a:spcBef>
                <a:spcPts val="0"/>
              </a:spcBef>
              <a:spcAft>
                <a:spcPts val="0"/>
              </a:spcAft>
            </a:pPr>
            <a:r>
              <a:rPr lang="en-US" sz="2400" kern="150" dirty="0">
                <a:effectLst/>
                <a:latin typeface="Arial" panose="020B0604020202020204" pitchFamily="34" charset="0"/>
                <a:ea typeface="Arial Unicode MS"/>
                <a:cs typeface="Arial" panose="020B0604020202020204" pitchFamily="34" charset="0"/>
              </a:rPr>
              <a:t>Port Jervis Police Department partnered with Port Jervis Civil Service and the Niki Jone’s Agency to advertise and promote the entry exam for police officer candidates held in September 2023 to attract a pool of qualified, diverse candidates to serve our community. </a:t>
            </a:r>
          </a:p>
          <a:p>
            <a:pPr marL="0" marR="0" indent="0">
              <a:spcBef>
                <a:spcPts val="0"/>
              </a:spcBef>
              <a:spcAft>
                <a:spcPts val="0"/>
              </a:spcAft>
              <a:buNone/>
            </a:pPr>
            <a:endParaRPr lang="en-US" sz="2400" kern="150" dirty="0">
              <a:effectLst/>
              <a:latin typeface="Arial" panose="020B0604020202020204" pitchFamily="34" charset="0"/>
              <a:ea typeface="Arial Unicode MS"/>
              <a:cs typeface="Arial" panose="020B0604020202020204" pitchFamily="34" charset="0"/>
            </a:endParaRPr>
          </a:p>
          <a:p>
            <a:pPr marL="0" marR="0">
              <a:spcBef>
                <a:spcPts val="0"/>
              </a:spcBef>
              <a:spcAft>
                <a:spcPts val="0"/>
              </a:spcAft>
            </a:pPr>
            <a:r>
              <a:rPr lang="en-US" sz="2400" kern="150" dirty="0">
                <a:effectLst/>
                <a:latin typeface="Arial" panose="020B0604020202020204" pitchFamily="34" charset="0"/>
                <a:ea typeface="Arial Unicode MS"/>
                <a:cs typeface="Arial" panose="020B0604020202020204" pitchFamily="34" charset="0"/>
              </a:rPr>
              <a:t>A bi-lingual Spanish speaking exam was offered</a:t>
            </a:r>
          </a:p>
          <a:p>
            <a:pPr marL="0" marR="0" indent="0">
              <a:spcBef>
                <a:spcPts val="0"/>
              </a:spcBef>
              <a:spcAft>
                <a:spcPts val="0"/>
              </a:spcAft>
              <a:buNone/>
            </a:pPr>
            <a:endParaRPr lang="en-US" sz="2400" kern="150" dirty="0">
              <a:effectLst/>
              <a:latin typeface="Arial" panose="020B0604020202020204" pitchFamily="34" charset="0"/>
              <a:ea typeface="Arial Unicode MS"/>
              <a:cs typeface="Arial" panose="020B0604020202020204" pitchFamily="34" charset="0"/>
            </a:endParaRPr>
          </a:p>
          <a:p>
            <a:pPr marL="0" marR="0">
              <a:spcBef>
                <a:spcPts val="0"/>
              </a:spcBef>
              <a:spcAft>
                <a:spcPts val="0"/>
              </a:spcAft>
            </a:pPr>
            <a:r>
              <a:rPr lang="en-US" sz="2400" kern="150" dirty="0">
                <a:effectLst/>
                <a:latin typeface="Arial" panose="020B0604020202020204" pitchFamily="34" charset="0"/>
                <a:ea typeface="Arial Unicode MS"/>
                <a:cs typeface="Arial" panose="020B0604020202020204" pitchFamily="34" charset="0"/>
              </a:rPr>
              <a:t>A total of  62 candidates passed the examination and are eligible for further processing. </a:t>
            </a:r>
          </a:p>
          <a:p>
            <a:endParaRPr lang="en-US" sz="1900" dirty="0"/>
          </a:p>
        </p:txBody>
      </p:sp>
      <p:pic>
        <p:nvPicPr>
          <p:cNvPr id="5" name="Picture 4" descr="Blue ribbon rosette">
            <a:extLst>
              <a:ext uri="{FF2B5EF4-FFF2-40B4-BE49-F238E27FC236}">
                <a16:creationId xmlns:a16="http://schemas.microsoft.com/office/drawing/2014/main" id="{39623AE5-51B8-057A-6FDF-BA0B2BE001E5}"/>
              </a:ext>
            </a:extLst>
          </p:cNvPr>
          <p:cNvPicPr>
            <a:picLocks noChangeAspect="1"/>
          </p:cNvPicPr>
          <p:nvPr/>
        </p:nvPicPr>
        <p:blipFill rotWithShape="1">
          <a:blip r:embed="rId2"/>
          <a:srcRect l="22282" r="19465" b="2"/>
          <a:stretch/>
        </p:blipFill>
        <p:spPr>
          <a:xfrm>
            <a:off x="6360160" y="10"/>
            <a:ext cx="583184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87915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AB9E7-05BF-8F9F-61F7-A41DDE18A1F7}"/>
              </a:ext>
            </a:extLst>
          </p:cNvPr>
          <p:cNvSpPr>
            <a:spLocks noGrp="1"/>
          </p:cNvSpPr>
          <p:nvPr>
            <p:ph type="title"/>
          </p:nvPr>
        </p:nvSpPr>
        <p:spPr>
          <a:xfrm>
            <a:off x="1178416" y="962166"/>
            <a:ext cx="3160671" cy="4421876"/>
          </a:xfrm>
        </p:spPr>
        <p:txBody>
          <a:bodyPr anchor="t">
            <a:normAutofit/>
          </a:bodyPr>
          <a:lstStyle/>
          <a:p>
            <a:r>
              <a:rPr lang="en-US" sz="4000" b="1" kern="150" dirty="0">
                <a:effectLst/>
                <a:latin typeface="Arial" panose="020B0604020202020204" pitchFamily="34" charset="0"/>
                <a:ea typeface="Arial Unicode MS"/>
                <a:cs typeface="Arial" panose="020B0604020202020204" pitchFamily="34" charset="0"/>
              </a:rPr>
              <a:t>Enhanced Drug and Violence Prevention Education</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43508A-2B31-C67A-AB53-8F3AA8C4217D}"/>
              </a:ext>
            </a:extLst>
          </p:cNvPr>
          <p:cNvSpPr>
            <a:spLocks noGrp="1"/>
          </p:cNvSpPr>
          <p:nvPr>
            <p:ph idx="1"/>
          </p:nvPr>
        </p:nvSpPr>
        <p:spPr>
          <a:xfrm>
            <a:off x="4986069" y="621102"/>
            <a:ext cx="5838624" cy="5084239"/>
          </a:xfrm>
        </p:spPr>
        <p:txBody>
          <a:bodyPr anchor="t">
            <a:normAutofit/>
          </a:bodyPr>
          <a:lstStyle/>
          <a:p>
            <a:pPr marL="0" marR="0" indent="0">
              <a:spcBef>
                <a:spcPts val="0"/>
              </a:spcBef>
              <a:spcAft>
                <a:spcPts val="0"/>
              </a:spcAft>
              <a:buNone/>
            </a:pPr>
            <a:r>
              <a:rPr lang="en-US" sz="1700" kern="150" dirty="0">
                <a:effectLst/>
                <a:latin typeface="Arial" panose="020B0604020202020204" pitchFamily="34" charset="0"/>
                <a:ea typeface="Arial Unicode MS"/>
                <a:cs typeface="Arial" panose="020B0604020202020204" pitchFamily="34" charset="0"/>
              </a:rPr>
              <a:t> </a:t>
            </a:r>
          </a:p>
          <a:p>
            <a:pPr marL="0" marR="0">
              <a:spcBef>
                <a:spcPts val="0"/>
              </a:spcBef>
              <a:spcAft>
                <a:spcPts val="0"/>
              </a:spcAft>
            </a:pPr>
            <a:r>
              <a:rPr lang="en-US" sz="2000" kern="150" dirty="0">
                <a:latin typeface="Arial" panose="020B0604020202020204" pitchFamily="34" charset="0"/>
                <a:ea typeface="Arial Unicode MS"/>
                <a:cs typeface="Arial" panose="020B0604020202020204" pitchFamily="34" charset="0"/>
              </a:rPr>
              <a:t>P</a:t>
            </a:r>
            <a:r>
              <a:rPr lang="en-US" sz="2000" kern="150" dirty="0">
                <a:effectLst/>
                <a:latin typeface="Arial" panose="020B0604020202020204" pitchFamily="34" charset="0"/>
                <a:ea typeface="Arial Unicode MS"/>
                <a:cs typeface="Arial" panose="020B0604020202020204" pitchFamily="34" charset="0"/>
              </a:rPr>
              <a:t>artnership with the Orange County Alcohol and Drug Awareness Council and the co-located Prevention Specialist assigned to the Port Jervis City School District. </a:t>
            </a:r>
          </a:p>
          <a:p>
            <a:pPr marL="0" marR="0" indent="0">
              <a:spcBef>
                <a:spcPts val="0"/>
              </a:spcBef>
              <a:spcAft>
                <a:spcPts val="0"/>
              </a:spcAft>
              <a:buNone/>
            </a:pPr>
            <a:endParaRPr lang="en-US" sz="2000" kern="150" dirty="0">
              <a:effectLst/>
              <a:latin typeface="Arial" panose="020B0604020202020204" pitchFamily="34" charset="0"/>
              <a:ea typeface="Arial Unicode MS"/>
              <a:cs typeface="Arial" panose="020B0604020202020204" pitchFamily="34" charset="0"/>
            </a:endParaRPr>
          </a:p>
          <a:p>
            <a:pPr marL="0" marR="0">
              <a:spcBef>
                <a:spcPts val="0"/>
              </a:spcBef>
              <a:spcAft>
                <a:spcPts val="0"/>
              </a:spcAft>
            </a:pPr>
            <a:r>
              <a:rPr lang="en-US" sz="2000" kern="150" dirty="0">
                <a:effectLst/>
                <a:latin typeface="Arial" panose="020B0604020202020204" pitchFamily="34" charset="0"/>
                <a:ea typeface="Arial Unicode MS"/>
                <a:cs typeface="Arial" panose="020B0604020202020204" pitchFamily="34" charset="0"/>
              </a:rPr>
              <a:t>5</a:t>
            </a:r>
            <a:r>
              <a:rPr lang="en-US" sz="2000" kern="150" baseline="30000" dirty="0">
                <a:effectLst/>
                <a:latin typeface="Arial" panose="020B0604020202020204" pitchFamily="34" charset="0"/>
                <a:ea typeface="Arial Unicode MS"/>
                <a:cs typeface="Arial" panose="020B0604020202020204" pitchFamily="34" charset="0"/>
              </a:rPr>
              <a:t>th</a:t>
            </a:r>
            <a:r>
              <a:rPr lang="en-US" sz="2000" kern="150" dirty="0">
                <a:effectLst/>
                <a:latin typeface="Arial" panose="020B0604020202020204" pitchFamily="34" charset="0"/>
                <a:ea typeface="Arial Unicode MS"/>
                <a:cs typeface="Arial" panose="020B0604020202020204" pitchFamily="34" charset="0"/>
              </a:rPr>
              <a:t> Grade DARE Program and 8</a:t>
            </a:r>
            <a:r>
              <a:rPr lang="en-US" sz="2000" kern="150" baseline="30000" dirty="0">
                <a:effectLst/>
                <a:latin typeface="Arial" panose="020B0604020202020204" pitchFamily="34" charset="0"/>
                <a:ea typeface="Arial Unicode MS"/>
                <a:cs typeface="Arial" panose="020B0604020202020204" pitchFamily="34" charset="0"/>
              </a:rPr>
              <a:t>th</a:t>
            </a:r>
            <a:r>
              <a:rPr lang="en-US" sz="2000" kern="150" dirty="0">
                <a:effectLst/>
                <a:latin typeface="Arial" panose="020B0604020202020204" pitchFamily="34" charset="0"/>
                <a:ea typeface="Arial Unicode MS"/>
                <a:cs typeface="Arial" panose="020B0604020202020204" pitchFamily="34" charset="0"/>
              </a:rPr>
              <a:t> Grade Too Good for Drugs and Violence Programs.   </a:t>
            </a:r>
          </a:p>
          <a:p>
            <a:pPr marL="0" marR="0" indent="0">
              <a:spcBef>
                <a:spcPts val="0"/>
              </a:spcBef>
              <a:spcAft>
                <a:spcPts val="0"/>
              </a:spcAft>
              <a:buNone/>
            </a:pPr>
            <a:endParaRPr lang="en-US" sz="2000" kern="150" dirty="0">
              <a:effectLst/>
              <a:latin typeface="Arial" panose="020B0604020202020204" pitchFamily="34" charset="0"/>
              <a:ea typeface="Arial Unicode MS"/>
              <a:cs typeface="Arial" panose="020B0604020202020204" pitchFamily="34" charset="0"/>
            </a:endParaRPr>
          </a:p>
          <a:p>
            <a:pPr marL="0" marR="0">
              <a:spcBef>
                <a:spcPts val="0"/>
              </a:spcBef>
              <a:spcAft>
                <a:spcPts val="0"/>
              </a:spcAft>
            </a:pPr>
            <a:r>
              <a:rPr lang="en-US" sz="2000" kern="150" dirty="0">
                <a:latin typeface="Arial" panose="020B0604020202020204" pitchFamily="34" charset="0"/>
                <a:ea typeface="Arial Unicode MS"/>
                <a:cs typeface="Arial" panose="020B0604020202020204" pitchFamily="34" charset="0"/>
              </a:rPr>
              <a:t>E</a:t>
            </a:r>
            <a:r>
              <a:rPr lang="en-US" sz="2000" kern="150" dirty="0">
                <a:effectLst/>
                <a:latin typeface="Arial" panose="020B0604020202020204" pitchFamily="34" charset="0"/>
                <a:ea typeface="Arial Unicode MS"/>
                <a:cs typeface="Arial" panose="020B0604020202020204" pitchFamily="34" charset="0"/>
              </a:rPr>
              <a:t>xpanding prevention education and teaching drug, violence, and harm reduction lessons to students from k-4, and 6-7 grades in the City School District</a:t>
            </a:r>
          </a:p>
          <a:p>
            <a:pPr marL="0" marR="0">
              <a:spcBef>
                <a:spcPts val="0"/>
              </a:spcBef>
              <a:spcAft>
                <a:spcPts val="0"/>
              </a:spcAft>
            </a:pPr>
            <a:endParaRPr lang="en-US" sz="2000" kern="150" dirty="0">
              <a:latin typeface="Arial" panose="020B0604020202020204" pitchFamily="34" charset="0"/>
              <a:ea typeface="Arial Unicode MS"/>
              <a:cs typeface="Arial" panose="020B0604020202020204" pitchFamily="34" charset="0"/>
            </a:endParaRPr>
          </a:p>
          <a:p>
            <a:pPr marL="0" marR="0">
              <a:spcBef>
                <a:spcPts val="0"/>
              </a:spcBef>
              <a:spcAft>
                <a:spcPts val="0"/>
              </a:spcAft>
            </a:pPr>
            <a:r>
              <a:rPr lang="en-US" sz="2000" kern="150" dirty="0">
                <a:latin typeface="Arial" panose="020B0604020202020204" pitchFamily="34" charset="0"/>
                <a:ea typeface="Arial Unicode MS"/>
                <a:cs typeface="Arial" panose="020B0604020202020204" pitchFamily="34" charset="0"/>
              </a:rPr>
              <a:t>W</a:t>
            </a:r>
            <a:r>
              <a:rPr lang="en-US" sz="2000" kern="150" dirty="0">
                <a:effectLst/>
                <a:latin typeface="Arial" panose="020B0604020202020204" pitchFamily="34" charset="0"/>
                <a:ea typeface="Arial Unicode MS"/>
                <a:cs typeface="Arial" panose="020B0604020202020204" pitchFamily="34" charset="0"/>
              </a:rPr>
              <a:t>ork collaboratively with ADAC of Orange County and community members to revitalize a community drug and violence prevention coalition.  </a:t>
            </a:r>
          </a:p>
          <a:p>
            <a:endParaRPr lang="en-US" sz="1700" dirty="0"/>
          </a:p>
        </p:txBody>
      </p:sp>
      <p:sp>
        <p:nvSpPr>
          <p:cNvPr id="25" name="Rectangle 2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815339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64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A3A41C-9162-DF66-5E9D-54959B363657}"/>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dirty="0">
                <a:solidFill>
                  <a:srgbClr val="FFFFFF"/>
                </a:solidFill>
                <a:latin typeface="+mj-lt"/>
                <a:ea typeface="+mj-ea"/>
                <a:cs typeface="+mj-cs"/>
              </a:rPr>
              <a:t>Crime Reporting </a:t>
            </a:r>
          </a:p>
        </p:txBody>
      </p:sp>
      <p:sp>
        <p:nvSpPr>
          <p:cNvPr id="8" name="Text Placeholder 7">
            <a:extLst>
              <a:ext uri="{FF2B5EF4-FFF2-40B4-BE49-F238E27FC236}">
                <a16:creationId xmlns:a16="http://schemas.microsoft.com/office/drawing/2014/main" id="{878C1246-2DF3-E96E-3A6B-FF7B1CAEFD3A}"/>
              </a:ext>
            </a:extLst>
          </p:cNvPr>
          <p:cNvSpPr>
            <a:spLocks/>
          </p:cNvSpPr>
          <p:nvPr/>
        </p:nvSpPr>
        <p:spPr>
          <a:xfrm>
            <a:off x="1580448" y="2112579"/>
            <a:ext cx="4402614" cy="507895"/>
          </a:xfrm>
          <a:prstGeom prst="rect">
            <a:avLst/>
          </a:prstGeom>
        </p:spPr>
        <p:txBody>
          <a:bodyPr>
            <a:normAutofit fontScale="92500"/>
          </a:bodyPr>
          <a:lstStyle/>
          <a:p>
            <a:pPr defTabSz="704088">
              <a:spcAft>
                <a:spcPts val="600"/>
              </a:spcAft>
            </a:pPr>
            <a:r>
              <a:rPr lang="en-US" b="1" kern="1200" dirty="0">
                <a:solidFill>
                  <a:schemeClr val="tx1"/>
                </a:solidFill>
                <a:latin typeface="Arial" panose="020B0604020202020204" pitchFamily="34" charset="0"/>
                <a:ea typeface="+mn-ea"/>
                <a:cs typeface="Arial" panose="020B0604020202020204" pitchFamily="34" charset="0"/>
              </a:rPr>
              <a:t>National Incident Based Reporting (IBR)</a:t>
            </a:r>
            <a:endParaRPr lang="en-US" b="1"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BC062AB4-62C4-EF87-58BE-498664AEC585}"/>
              </a:ext>
            </a:extLst>
          </p:cNvPr>
          <p:cNvSpPr>
            <a:spLocks/>
          </p:cNvSpPr>
          <p:nvPr/>
        </p:nvSpPr>
        <p:spPr>
          <a:xfrm>
            <a:off x="569343" y="2620473"/>
            <a:ext cx="6248714" cy="3888661"/>
          </a:xfrm>
          <a:prstGeom prst="rect">
            <a:avLst/>
          </a:prstGeom>
        </p:spPr>
        <p:txBody>
          <a:bodyPr>
            <a:noAutofit/>
          </a:bodyPr>
          <a:lstStyle/>
          <a:p>
            <a:pPr marL="342900" indent="-342900" defTabSz="704088">
              <a:spcAft>
                <a:spcPts val="600"/>
              </a:spcAft>
              <a:buFont typeface="Arial" panose="020B0604020202020204" pitchFamily="34" charset="0"/>
              <a:buChar char="•"/>
            </a:pPr>
            <a:r>
              <a:rPr lang="en-US" sz="2000" kern="1200" dirty="0">
                <a:solidFill>
                  <a:schemeClr val="tx1"/>
                </a:solidFill>
                <a:latin typeface="Arial" panose="020B0604020202020204" pitchFamily="34" charset="0"/>
                <a:ea typeface="+mn-ea"/>
                <a:cs typeface="Arial" panose="020B0604020202020204" pitchFamily="34" charset="0"/>
              </a:rPr>
              <a:t>Greater specificity in reporting offenses (10 offenses per incident) 52 crimes 24 offense categories</a:t>
            </a:r>
          </a:p>
          <a:p>
            <a:pPr marL="342900" indent="-342900" defTabSz="704088">
              <a:spcAft>
                <a:spcPts val="600"/>
              </a:spcAft>
              <a:buFont typeface="Arial" panose="020B0604020202020204" pitchFamily="34" charset="0"/>
              <a:buChar char="•"/>
            </a:pPr>
            <a:r>
              <a:rPr lang="en-US" sz="2000" kern="1200" dirty="0">
                <a:solidFill>
                  <a:srgbClr val="333333"/>
                </a:solidFill>
                <a:latin typeface="Arial" panose="020B0604020202020204" pitchFamily="34" charset="0"/>
                <a:ea typeface="+mn-ea"/>
                <a:cs typeface="Arial" panose="020B0604020202020204" pitchFamily="34" charset="0"/>
              </a:rPr>
              <a:t>Increased context to specific crime problems, more detail (victim, offender, offense)</a:t>
            </a:r>
          </a:p>
          <a:p>
            <a:pPr marL="342900" indent="-342900" defTabSz="704088">
              <a:spcAft>
                <a:spcPts val="600"/>
              </a:spcAft>
              <a:buFont typeface="Arial" panose="020B0604020202020204" pitchFamily="34" charset="0"/>
              <a:buChar char="•"/>
            </a:pPr>
            <a:r>
              <a:rPr lang="en-US" sz="2000" kern="1200" dirty="0">
                <a:solidFill>
                  <a:srgbClr val="333333"/>
                </a:solidFill>
                <a:latin typeface="Arial" panose="020B0604020202020204" pitchFamily="34" charset="0"/>
                <a:ea typeface="+mn-ea"/>
                <a:cs typeface="Arial" panose="020B0604020202020204" pitchFamily="34" charset="0"/>
              </a:rPr>
              <a:t>Identifies, when &amp; where crime takes place, what form it takes, and the characteristics of its victims and perpetrators. </a:t>
            </a:r>
          </a:p>
          <a:p>
            <a:pPr marL="342900" indent="-342900" defTabSz="704088">
              <a:spcAft>
                <a:spcPts val="600"/>
              </a:spcAft>
              <a:buFont typeface="Arial" panose="020B0604020202020204" pitchFamily="34" charset="0"/>
              <a:buChar char="•"/>
            </a:pPr>
            <a:r>
              <a:rPr lang="en-US" sz="2000" kern="1200" dirty="0">
                <a:solidFill>
                  <a:srgbClr val="333333"/>
                </a:solidFill>
                <a:latin typeface="Arial" panose="020B0604020202020204" pitchFamily="34" charset="0"/>
                <a:ea typeface="+mn-ea"/>
                <a:cs typeface="Arial" panose="020B0604020202020204" pitchFamily="34" charset="0"/>
              </a:rPr>
              <a:t>Information allows improved resource allocations to fight crime, efficiently &amp; effectively.</a:t>
            </a:r>
            <a:endParaRPr lang="en-US" sz="2000" dirty="0">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F9B490BF-4A49-2015-8042-0CB6E93C4C81}"/>
              </a:ext>
            </a:extLst>
          </p:cNvPr>
          <p:cNvSpPr>
            <a:spLocks/>
          </p:cNvSpPr>
          <p:nvPr/>
        </p:nvSpPr>
        <p:spPr>
          <a:xfrm>
            <a:off x="6912863" y="2112579"/>
            <a:ext cx="3921914" cy="507895"/>
          </a:xfrm>
          <a:prstGeom prst="rect">
            <a:avLst/>
          </a:prstGeom>
        </p:spPr>
        <p:txBody>
          <a:bodyPr>
            <a:normAutofit/>
          </a:bodyPr>
          <a:lstStyle/>
          <a:p>
            <a:pPr defTabSz="704088">
              <a:spcAft>
                <a:spcPts val="600"/>
              </a:spcAft>
            </a:pPr>
            <a:r>
              <a:rPr lang="en-US" sz="1386" kern="1200" dirty="0">
                <a:solidFill>
                  <a:schemeClr val="tx1"/>
                </a:solidFill>
                <a:latin typeface="Arial" panose="020B0604020202020204" pitchFamily="34" charset="0"/>
                <a:ea typeface="+mn-ea"/>
                <a:cs typeface="Arial" panose="020B0604020202020204" pitchFamily="34" charset="0"/>
              </a:rPr>
              <a:t>    </a:t>
            </a:r>
            <a:r>
              <a:rPr lang="en-US" sz="1600" b="1" kern="1200" dirty="0">
                <a:solidFill>
                  <a:schemeClr val="tx1"/>
                </a:solidFill>
                <a:latin typeface="Arial" panose="020B0604020202020204" pitchFamily="34" charset="0"/>
                <a:ea typeface="+mn-ea"/>
                <a:cs typeface="Arial" panose="020B0604020202020204" pitchFamily="34" charset="0"/>
              </a:rPr>
              <a:t>Uniform Crime Reports (UCR)</a:t>
            </a:r>
            <a:endParaRPr lang="en-US" sz="1600" b="1"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FAF75086-CE16-0AFE-D8AC-F41C9DD49A40}"/>
              </a:ext>
            </a:extLst>
          </p:cNvPr>
          <p:cNvSpPr>
            <a:spLocks/>
          </p:cNvSpPr>
          <p:nvPr/>
        </p:nvSpPr>
        <p:spPr>
          <a:xfrm>
            <a:off x="6912863" y="2691443"/>
            <a:ext cx="3816952" cy="3648972"/>
          </a:xfrm>
          <a:prstGeom prst="rect">
            <a:avLst/>
          </a:prstGeom>
        </p:spPr>
        <p:txBody>
          <a:bodyPr>
            <a:normAutofit/>
          </a:bodyPr>
          <a:lstStyle/>
          <a:p>
            <a:pPr marL="342900" indent="-342900" defTabSz="704088">
              <a:spcAft>
                <a:spcPts val="600"/>
              </a:spcAft>
              <a:buFont typeface="Arial" panose="020B0604020202020204" pitchFamily="34" charset="0"/>
              <a:buChar char="•"/>
            </a:pPr>
            <a:r>
              <a:rPr lang="en-US" sz="2000" kern="1200" dirty="0">
                <a:solidFill>
                  <a:schemeClr val="tx1"/>
                </a:solidFill>
                <a:latin typeface="Arial" panose="020B0604020202020204" pitchFamily="34" charset="0"/>
                <a:ea typeface="+mn-ea"/>
                <a:cs typeface="Arial" panose="020B0604020202020204" pitchFamily="34" charset="0"/>
              </a:rPr>
              <a:t>“Hierarchy Rule” – Report only one offense per incident. (most serious)</a:t>
            </a:r>
          </a:p>
          <a:p>
            <a:pPr marL="342900" indent="-342900" defTabSz="704088">
              <a:spcAft>
                <a:spcPts val="600"/>
              </a:spcAft>
              <a:buFont typeface="Arial" panose="020B0604020202020204" pitchFamily="34" charset="0"/>
              <a:buChar char="•"/>
            </a:pPr>
            <a:r>
              <a:rPr lang="en-US" sz="2000" kern="1200" dirty="0">
                <a:solidFill>
                  <a:schemeClr val="tx1"/>
                </a:solidFill>
                <a:latin typeface="Arial" panose="020B0604020202020204" pitchFamily="34" charset="0"/>
                <a:ea typeface="+mn-ea"/>
                <a:cs typeface="Arial" panose="020B0604020202020204" pitchFamily="34" charset="0"/>
              </a:rPr>
              <a:t>Categorizes Part I and Part II Offenses</a:t>
            </a:r>
          </a:p>
          <a:p>
            <a:pPr marL="342900" indent="-342900" defTabSz="704088">
              <a:spcAft>
                <a:spcPts val="600"/>
              </a:spcAft>
              <a:buFont typeface="Arial" panose="020B0604020202020204" pitchFamily="34" charset="0"/>
              <a:buChar char="•"/>
            </a:pPr>
            <a:r>
              <a:rPr lang="en-US" sz="2000" kern="1200" dirty="0">
                <a:solidFill>
                  <a:schemeClr val="tx1"/>
                </a:solidFill>
                <a:latin typeface="Arial" panose="020B0604020202020204" pitchFamily="34" charset="0"/>
                <a:ea typeface="+mn-ea"/>
                <a:cs typeface="Arial" panose="020B0604020202020204" pitchFamily="34" charset="0"/>
              </a:rPr>
              <a:t>Less detailed</a:t>
            </a:r>
          </a:p>
          <a:p>
            <a:pPr marL="342900" indent="-342900" defTabSz="704088">
              <a:spcAft>
                <a:spcPts val="600"/>
              </a:spcAft>
              <a:buFont typeface="Arial" panose="020B0604020202020204" pitchFamily="34" charset="0"/>
              <a:buChar char="•"/>
            </a:pPr>
            <a:r>
              <a:rPr lang="en-US" sz="2000" kern="1200" dirty="0">
                <a:solidFill>
                  <a:schemeClr val="tx1"/>
                </a:solidFill>
                <a:latin typeface="Arial" panose="020B0604020202020204" pitchFamily="34" charset="0"/>
                <a:ea typeface="+mn-ea"/>
                <a:cs typeface="Arial" panose="020B0604020202020204" pitchFamily="34" charset="0"/>
              </a:rPr>
              <a:t>Being phased out by FBI and DCJS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686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DB67F-FF09-0317-BEDA-586838A385F7}"/>
              </a:ext>
            </a:extLst>
          </p:cNvPr>
          <p:cNvSpPr>
            <a:spLocks noGrp="1"/>
          </p:cNvSpPr>
          <p:nvPr>
            <p:ph type="title"/>
          </p:nvPr>
        </p:nvSpPr>
        <p:spPr>
          <a:xfrm>
            <a:off x="1388209" y="5554639"/>
            <a:ext cx="9654076" cy="982473"/>
          </a:xfrm>
        </p:spPr>
        <p:txBody>
          <a:bodyPr>
            <a:normAutofit/>
          </a:bodyPr>
          <a:lstStyle/>
          <a:p>
            <a:r>
              <a:rPr lang="en-US" sz="4000" b="1" dirty="0">
                <a:solidFill>
                  <a:srgbClr val="FFFFFF"/>
                </a:solidFill>
                <a:latin typeface="Arial" panose="020B0604020202020204" pitchFamily="34" charset="0"/>
                <a:cs typeface="Arial" panose="020B0604020202020204" pitchFamily="34" charset="0"/>
              </a:rPr>
              <a:t>Training – January - February</a:t>
            </a:r>
          </a:p>
        </p:txBody>
      </p:sp>
      <p:sp>
        <p:nvSpPr>
          <p:cNvPr id="3" name="Content Placeholder 2">
            <a:extLst>
              <a:ext uri="{FF2B5EF4-FFF2-40B4-BE49-F238E27FC236}">
                <a16:creationId xmlns:a16="http://schemas.microsoft.com/office/drawing/2014/main" id="{C37A19D2-ACA0-104D-5521-12AB76A475BC}"/>
              </a:ext>
            </a:extLst>
          </p:cNvPr>
          <p:cNvSpPr>
            <a:spLocks noGrp="1"/>
          </p:cNvSpPr>
          <p:nvPr>
            <p:ph idx="1"/>
          </p:nvPr>
        </p:nvSpPr>
        <p:spPr>
          <a:xfrm>
            <a:off x="439947" y="320889"/>
            <a:ext cx="11188461" cy="4561662"/>
          </a:xfrm>
        </p:spPr>
        <p:txBody>
          <a:bodyPr anchor="ctr">
            <a:normAutofit/>
          </a:bodyPr>
          <a:lstStyle/>
          <a:p>
            <a:r>
              <a:rPr lang="en-US" sz="1900" dirty="0">
                <a:latin typeface="Arial" panose="020B0604020202020204" pitchFamily="34" charset="0"/>
                <a:ea typeface="Times New Roman" panose="02020603050405020304" pitchFamily="18" charset="0"/>
                <a:cs typeface="Arial" panose="020B0604020202020204" pitchFamily="34" charset="0"/>
              </a:rPr>
              <a:t>C</a:t>
            </a:r>
            <a:r>
              <a:rPr lang="en-US" sz="1900" dirty="0">
                <a:effectLst/>
                <a:latin typeface="Arial" panose="020B0604020202020204" pitchFamily="34" charset="0"/>
                <a:ea typeface="Times New Roman" panose="02020603050405020304" pitchFamily="18" charset="0"/>
                <a:cs typeface="Arial" panose="020B0604020202020204" pitchFamily="34" charset="0"/>
              </a:rPr>
              <a:t>ompliance training including, Bloodborne Pathogens, Sexual Harassment, Workplace Violence.</a:t>
            </a:r>
          </a:p>
          <a:p>
            <a:r>
              <a:rPr lang="en-US" sz="1900" dirty="0">
                <a:latin typeface="Arial" panose="020B0604020202020204" pitchFamily="34" charset="0"/>
                <a:ea typeface="Times New Roman" panose="02020603050405020304" pitchFamily="18" charset="0"/>
                <a:cs typeface="Arial" panose="020B0604020202020204" pitchFamily="34" charset="0"/>
              </a:rPr>
              <a:t>DCJS </a:t>
            </a:r>
            <a:r>
              <a:rPr lang="en-US" sz="1900" dirty="0">
                <a:effectLst/>
                <a:latin typeface="Arial" panose="020B0604020202020204" pitchFamily="34" charset="0"/>
                <a:ea typeface="Times New Roman" panose="02020603050405020304" pitchFamily="18" charset="0"/>
                <a:cs typeface="Arial" panose="020B0604020202020204" pitchFamily="34" charset="0"/>
              </a:rPr>
              <a:t>Use of Force-Deadly Force training, De-Escalation Training</a:t>
            </a:r>
            <a:r>
              <a:rPr lang="en-US" sz="1900" dirty="0">
                <a:latin typeface="Arial" panose="020B0604020202020204" pitchFamily="34" charset="0"/>
                <a:ea typeface="Times New Roman" panose="02020603050405020304" pitchFamily="18" charset="0"/>
                <a:cs typeface="Arial" panose="020B0604020202020204" pitchFamily="34" charset="0"/>
              </a:rPr>
              <a:t> </a:t>
            </a:r>
          </a:p>
          <a:p>
            <a:r>
              <a:rPr lang="en-US" sz="1900" dirty="0">
                <a:effectLst/>
                <a:latin typeface="Arial" panose="020B0604020202020204" pitchFamily="34" charset="0"/>
                <a:ea typeface="Times New Roman" panose="02020603050405020304" pitchFamily="18" charset="0"/>
                <a:cs typeface="Arial" panose="020B0604020202020204" pitchFamily="34" charset="0"/>
              </a:rPr>
              <a:t>Legal Updates with the Orange County District Attorneys Office. </a:t>
            </a:r>
          </a:p>
          <a:p>
            <a:r>
              <a:rPr lang="en-US" sz="1900" dirty="0">
                <a:latin typeface="Arial" panose="020B0604020202020204" pitchFamily="34" charset="0"/>
                <a:ea typeface="Times New Roman" panose="02020603050405020304" pitchFamily="18" charset="0"/>
                <a:cs typeface="Arial" panose="020B0604020202020204" pitchFamily="34" charset="0"/>
              </a:rPr>
              <a:t>Legal Update- Photo Identifications – Photo Arrays DCJS</a:t>
            </a:r>
          </a:p>
          <a:p>
            <a:r>
              <a:rPr lang="en-US" sz="1900" dirty="0">
                <a:latin typeface="Arial" panose="020B0604020202020204" pitchFamily="34" charset="0"/>
                <a:ea typeface="Times New Roman" panose="02020603050405020304" pitchFamily="18" charset="0"/>
                <a:cs typeface="Arial" panose="020B0604020202020204" pitchFamily="34" charset="0"/>
              </a:rPr>
              <a:t>C</a:t>
            </a:r>
            <a:r>
              <a:rPr lang="en-US" sz="1900" dirty="0">
                <a:effectLst/>
                <a:latin typeface="Arial" panose="020B0604020202020204" pitchFamily="34" charset="0"/>
                <a:ea typeface="Times New Roman" panose="02020603050405020304" pitchFamily="18" charset="0"/>
                <a:cs typeface="Arial" panose="020B0604020202020204" pitchFamily="34" charset="0"/>
              </a:rPr>
              <a:t>ompleted ABLE Training, Active Bystandership for Law </a:t>
            </a:r>
            <a:r>
              <a:rPr lang="en-US" sz="1900" dirty="0">
                <a:effectLst/>
                <a:latin typeface="Amasis MT Pro" panose="020F0502020204030204" pitchFamily="18" charset="0"/>
                <a:ea typeface="Times New Roman" panose="02020603050405020304" pitchFamily="18" charset="0"/>
                <a:cs typeface="Arial" panose="020B0604020202020204" pitchFamily="34" charset="0"/>
              </a:rPr>
              <a:t>Enforcement</a:t>
            </a:r>
            <a:r>
              <a:rPr lang="en-US" sz="1900" dirty="0">
                <a:latin typeface="Arial" panose="020B0604020202020204" pitchFamily="34" charset="0"/>
                <a:ea typeface="Times New Roman" panose="02020603050405020304" pitchFamily="18" charset="0"/>
                <a:cs typeface="Arial" panose="020B0604020202020204" pitchFamily="34" charset="0"/>
              </a:rPr>
              <a:t> (100% dept wide)</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r>
              <a:rPr lang="en-US" sz="1900" dirty="0">
                <a:effectLst/>
                <a:latin typeface="Arial" panose="020B0604020202020204" pitchFamily="34" charset="0"/>
                <a:ea typeface="Times New Roman" panose="02020603050405020304" pitchFamily="18" charset="0"/>
                <a:cs typeface="Arial" panose="020B0604020202020204" pitchFamily="34" charset="0"/>
              </a:rPr>
              <a:t>Orange County Leadership Series training</a:t>
            </a:r>
            <a:r>
              <a:rPr lang="en-US" sz="1900" dirty="0">
                <a:latin typeface="Arial" panose="020B0604020202020204" pitchFamily="34" charset="0"/>
                <a:ea typeface="Times New Roman" panose="02020603050405020304" pitchFamily="18" charset="0"/>
                <a:cs typeface="Arial" panose="020B0604020202020204" pitchFamily="34" charset="0"/>
              </a:rPr>
              <a:t> for supervisors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r>
              <a:rPr lang="en-US" sz="1900" dirty="0">
                <a:effectLst/>
                <a:latin typeface="Arial" panose="020B0604020202020204" pitchFamily="34" charset="0"/>
                <a:ea typeface="Times New Roman" panose="02020603050405020304" pitchFamily="18" charset="0"/>
                <a:cs typeface="Arial" panose="020B0604020202020204" pitchFamily="34" charset="0"/>
              </a:rPr>
              <a:t>The Detective Bureau - Ghost Gun Investigations, Fentanyl training. </a:t>
            </a:r>
          </a:p>
          <a:p>
            <a:r>
              <a:rPr lang="en-US" sz="1900" dirty="0">
                <a:effectLst/>
                <a:latin typeface="Arial" panose="020B0604020202020204" pitchFamily="34" charset="0"/>
                <a:ea typeface="Times New Roman" panose="02020603050405020304" pitchFamily="18" charset="0"/>
                <a:cs typeface="Arial" panose="020B0604020202020204" pitchFamily="34" charset="0"/>
              </a:rPr>
              <a:t>Bomb threat/ Swatting hoaxes </a:t>
            </a:r>
          </a:p>
          <a:p>
            <a:r>
              <a:rPr lang="en-US" sz="1900" dirty="0">
                <a:latin typeface="Arial" panose="020B0604020202020204" pitchFamily="34" charset="0"/>
                <a:ea typeface="Times New Roman" panose="02020603050405020304" pitchFamily="18" charset="0"/>
                <a:cs typeface="Arial" panose="020B0604020202020204" pitchFamily="34" charset="0"/>
              </a:rPr>
              <a:t>SPO In-Service </a:t>
            </a:r>
            <a:r>
              <a:rPr lang="en-US" sz="1900" dirty="0">
                <a:effectLst/>
                <a:latin typeface="Arial" panose="020B0604020202020204" pitchFamily="34" charset="0"/>
                <a:ea typeface="Times New Roman" panose="02020603050405020304" pitchFamily="18" charset="0"/>
                <a:cs typeface="Arial" panose="020B0604020202020204" pitchFamily="34" charset="0"/>
              </a:rPr>
              <a:t>- Defensive tactics, Firearm Simulator . </a:t>
            </a:r>
          </a:p>
          <a:p>
            <a:r>
              <a:rPr lang="en-US" sz="1900" dirty="0">
                <a:effectLst/>
                <a:latin typeface="Arial" panose="020B0604020202020204" pitchFamily="34" charset="0"/>
                <a:ea typeface="Times New Roman" panose="02020603050405020304" pitchFamily="18" charset="0"/>
                <a:cs typeface="Arial" panose="020B0604020202020204" pitchFamily="34" charset="0"/>
              </a:rPr>
              <a:t>Trainers assigned to instruct the OC Police Academy for EAP training </a:t>
            </a:r>
            <a:r>
              <a:rPr lang="en-US" sz="1900" dirty="0">
                <a:latin typeface="Arial" panose="020B0604020202020204" pitchFamily="34" charset="0"/>
                <a:ea typeface="Times New Roman" panose="02020603050405020304" pitchFamily="18" charset="0"/>
                <a:cs typeface="Arial" panose="020B0604020202020204" pitchFamily="34" charset="0"/>
              </a:rPr>
              <a:t>and </a:t>
            </a:r>
            <a:r>
              <a:rPr lang="en-US" sz="1900" dirty="0">
                <a:effectLst/>
                <a:latin typeface="Arial" panose="020B0604020202020204" pitchFamily="34" charset="0"/>
                <a:ea typeface="Times New Roman" panose="02020603050405020304" pitchFamily="18" charset="0"/>
                <a:cs typeface="Arial" panose="020B0604020202020204" pitchFamily="34" charset="0"/>
              </a:rPr>
              <a:t>Field Training Officer. </a:t>
            </a:r>
          </a:p>
          <a:p>
            <a:r>
              <a:rPr lang="en-US" sz="1900" dirty="0">
                <a:effectLst/>
                <a:latin typeface="Arial" panose="020B0604020202020204" pitchFamily="34" charset="0"/>
                <a:ea typeface="Times New Roman" panose="02020603050405020304" pitchFamily="18" charset="0"/>
                <a:cs typeface="Arial" panose="020B0604020202020204" pitchFamily="34" charset="0"/>
              </a:rPr>
              <a:t>Planned training for March-April: Medical, Defensive Tactics, Firearms, Taser and BOLA Wrap training. </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94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08A7-12E7-CF4B-19CC-1D5B33BFEAD8}"/>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Emergency Medical Training Site</a:t>
            </a:r>
            <a:endParaRPr lang="en-US" b="1"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9888D3E9-56BB-D992-985A-E35761362AE3}"/>
              </a:ext>
            </a:extLst>
          </p:cNvPr>
          <p:cNvGraphicFramePr>
            <a:graphicFrameLocks noGrp="1"/>
          </p:cNvGraphicFramePr>
          <p:nvPr>
            <p:ph idx="1"/>
            <p:extLst>
              <p:ext uri="{D42A27DB-BD31-4B8C-83A1-F6EECF244321}">
                <p14:modId xmlns:p14="http://schemas.microsoft.com/office/powerpoint/2010/main" val="1832329305"/>
              </p:ext>
            </p:extLst>
          </p:nvPr>
        </p:nvGraphicFramePr>
        <p:xfrm>
          <a:off x="838200" y="2035834"/>
          <a:ext cx="10798834" cy="414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56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91BEE-8011-2798-8B26-ABDDDA28BB65}"/>
              </a:ext>
            </a:extLst>
          </p:cNvPr>
          <p:cNvSpPr>
            <a:spLocks noGrp="1"/>
          </p:cNvSpPr>
          <p:nvPr>
            <p:ph type="title"/>
          </p:nvPr>
        </p:nvSpPr>
        <p:spPr>
          <a:xfrm>
            <a:off x="1371599" y="294538"/>
            <a:ext cx="9895951" cy="1033669"/>
          </a:xfrm>
        </p:spPr>
        <p:txBody>
          <a:bodyPr>
            <a:normAutofit/>
          </a:bodyPr>
          <a:lstStyle/>
          <a:p>
            <a:r>
              <a:rPr lang="en-US" sz="4000" b="1">
                <a:solidFill>
                  <a:srgbClr val="FFFFFF"/>
                </a:solidFill>
                <a:latin typeface="Arial" panose="020B0604020202020204" pitchFamily="34" charset="0"/>
                <a:cs typeface="Arial" panose="020B0604020202020204" pitchFamily="34" charset="0"/>
              </a:rPr>
              <a:t>Snapshot Comparison – Key statistics</a:t>
            </a:r>
          </a:p>
        </p:txBody>
      </p:sp>
      <p:sp>
        <p:nvSpPr>
          <p:cNvPr id="3" name="Content Placeholder 2">
            <a:extLst>
              <a:ext uri="{FF2B5EF4-FFF2-40B4-BE49-F238E27FC236}">
                <a16:creationId xmlns:a16="http://schemas.microsoft.com/office/drawing/2014/main" id="{69494E56-B3F2-B6C1-E591-50B534D5807E}"/>
              </a:ext>
            </a:extLst>
          </p:cNvPr>
          <p:cNvSpPr>
            <a:spLocks noGrp="1"/>
          </p:cNvSpPr>
          <p:nvPr>
            <p:ph idx="1"/>
          </p:nvPr>
        </p:nvSpPr>
        <p:spPr>
          <a:xfrm>
            <a:off x="983411" y="2001328"/>
            <a:ext cx="10112219" cy="4321833"/>
          </a:xfrm>
        </p:spPr>
        <p:txBody>
          <a:bodyPr anchor="ctr">
            <a:normAutofit/>
          </a:bodyPr>
          <a:lstStyle/>
          <a:p>
            <a:r>
              <a:rPr lang="en-US" dirty="0">
                <a:latin typeface="Arial" panose="020B0604020202020204" pitchFamily="34" charset="0"/>
                <a:cs typeface="Arial" panose="020B0604020202020204" pitchFamily="34" charset="0"/>
              </a:rPr>
              <a:t>Overall Offenses Reported:  -8.08%</a:t>
            </a:r>
          </a:p>
          <a:p>
            <a:r>
              <a:rPr lang="en-US" dirty="0">
                <a:latin typeface="Arial" panose="020B0604020202020204" pitchFamily="34" charset="0"/>
                <a:cs typeface="Arial" panose="020B0604020202020204" pitchFamily="34" charset="0"/>
              </a:rPr>
              <a:t>UCR Part I Offenses:  -2.48%</a:t>
            </a:r>
          </a:p>
          <a:p>
            <a:r>
              <a:rPr lang="en-US" dirty="0">
                <a:latin typeface="Arial" panose="020B0604020202020204" pitchFamily="34" charset="0"/>
                <a:cs typeface="Arial" panose="020B0604020202020204" pitchFamily="34" charset="0"/>
              </a:rPr>
              <a:t>UC Part II Offenses: -11.31%</a:t>
            </a:r>
          </a:p>
          <a:p>
            <a:r>
              <a:rPr lang="en-US" dirty="0">
                <a:latin typeface="Arial" panose="020B0604020202020204" pitchFamily="34" charset="0"/>
                <a:cs typeface="Arial" panose="020B0604020202020204" pitchFamily="34" charset="0"/>
              </a:rPr>
              <a:t>Calls for Services/Incidents: +5.98%</a:t>
            </a:r>
          </a:p>
          <a:p>
            <a:r>
              <a:rPr lang="en-US" dirty="0">
                <a:latin typeface="Arial" panose="020B0604020202020204" pitchFamily="34" charset="0"/>
                <a:cs typeface="Arial" panose="020B0604020202020204" pitchFamily="34" charset="0"/>
              </a:rPr>
              <a:t>Domestic Incidents: +5.62%</a:t>
            </a:r>
          </a:p>
          <a:p>
            <a:r>
              <a:rPr lang="en-US" dirty="0">
                <a:latin typeface="Arial" panose="020B0604020202020204" pitchFamily="34" charset="0"/>
                <a:cs typeface="Arial" panose="020B0604020202020204" pitchFamily="34" charset="0"/>
              </a:rPr>
              <a:t>Property Damage Accidents: -9.35%</a:t>
            </a:r>
          </a:p>
          <a:p>
            <a:r>
              <a:rPr lang="en-US" dirty="0">
                <a:latin typeface="Arial" panose="020B0604020202020204" pitchFamily="34" charset="0"/>
                <a:cs typeface="Arial" panose="020B0604020202020204" pitchFamily="34" charset="0"/>
              </a:rPr>
              <a:t>Personal Injury Accidents:  +23%</a:t>
            </a:r>
          </a:p>
          <a:p>
            <a:r>
              <a:rPr lang="en-US" dirty="0">
                <a:latin typeface="Arial" panose="020B0604020202020204" pitchFamily="34" charset="0"/>
                <a:cs typeface="Arial" panose="020B0604020202020204" pitchFamily="34" charset="0"/>
              </a:rPr>
              <a:t>Pedestrian AA:  increased from 3 to 10.</a:t>
            </a:r>
          </a:p>
          <a:p>
            <a:endParaRPr lang="en-US" sz="2000" dirty="0"/>
          </a:p>
        </p:txBody>
      </p:sp>
    </p:spTree>
    <p:extLst>
      <p:ext uri="{BB962C8B-B14F-4D97-AF65-F5344CB8AC3E}">
        <p14:creationId xmlns:p14="http://schemas.microsoft.com/office/powerpoint/2010/main" val="352133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C92C9-FCAD-2F25-9C5D-6DC02EAC8E49}"/>
              </a:ext>
            </a:extLst>
          </p:cNvPr>
          <p:cNvSpPr>
            <a:spLocks noGrp="1"/>
          </p:cNvSpPr>
          <p:nvPr>
            <p:ph type="title"/>
          </p:nvPr>
        </p:nvSpPr>
        <p:spPr>
          <a:xfrm>
            <a:off x="466722" y="586856"/>
            <a:ext cx="3201366" cy="2501980"/>
          </a:xfrm>
        </p:spPr>
        <p:txBody>
          <a:bodyPr anchor="b">
            <a:normAutofit/>
          </a:bodyPr>
          <a:lstStyle/>
          <a:p>
            <a:pPr algn="ctr"/>
            <a:r>
              <a:rPr lang="en-US" sz="4000" dirty="0">
                <a:solidFill>
                  <a:srgbClr val="FFFFFF"/>
                </a:solidFill>
              </a:rPr>
              <a:t>Historical Context </a:t>
            </a:r>
          </a:p>
        </p:txBody>
      </p:sp>
      <p:sp>
        <p:nvSpPr>
          <p:cNvPr id="3" name="Content Placeholder 2">
            <a:extLst>
              <a:ext uri="{FF2B5EF4-FFF2-40B4-BE49-F238E27FC236}">
                <a16:creationId xmlns:a16="http://schemas.microsoft.com/office/drawing/2014/main" id="{88299198-67E1-1268-DC03-AC8B7AE91969}"/>
              </a:ext>
            </a:extLst>
          </p:cNvPr>
          <p:cNvSpPr>
            <a:spLocks noGrp="1"/>
          </p:cNvSpPr>
          <p:nvPr>
            <p:ph idx="1"/>
          </p:nvPr>
        </p:nvSpPr>
        <p:spPr>
          <a:xfrm>
            <a:off x="4572001" y="511388"/>
            <a:ext cx="7039154" cy="5684139"/>
          </a:xfrm>
        </p:spPr>
        <p:txBody>
          <a:bodyPr anchor="ctr">
            <a:normAutofit lnSpcReduction="10000"/>
          </a:bodyPr>
          <a:lstStyle/>
          <a:p>
            <a:pPr marL="0" marR="0">
              <a:spcBef>
                <a:spcPts val="0"/>
              </a:spcBef>
              <a:spcAft>
                <a:spcPts val="0"/>
              </a:spcAft>
            </a:pPr>
            <a:r>
              <a:rPr lang="en-US" sz="2400" kern="150" dirty="0">
                <a:effectLst/>
                <a:latin typeface="Arial" panose="020B0604020202020204" pitchFamily="34" charset="0"/>
                <a:ea typeface="Arial Unicode MS"/>
                <a:cs typeface="Arial" panose="020B0604020202020204" pitchFamily="34" charset="0"/>
              </a:rPr>
              <a:t>2018 to present, lowest historical crime rates range since 1980.</a:t>
            </a:r>
          </a:p>
          <a:p>
            <a:pPr marL="0" marR="0" indent="0">
              <a:spcBef>
                <a:spcPts val="0"/>
              </a:spcBef>
              <a:spcAft>
                <a:spcPts val="0"/>
              </a:spcAft>
              <a:buNone/>
            </a:pPr>
            <a:endParaRPr lang="en-US" sz="2400" kern="150" dirty="0">
              <a:effectLst/>
              <a:latin typeface="Arial" panose="020B0604020202020204" pitchFamily="34" charset="0"/>
              <a:ea typeface="Arial Unicode MS"/>
              <a:cs typeface="Arial" panose="020B0604020202020204" pitchFamily="34" charset="0"/>
            </a:endParaRPr>
          </a:p>
          <a:p>
            <a:pPr marL="0" marR="0">
              <a:spcBef>
                <a:spcPts val="0"/>
              </a:spcBef>
              <a:spcAft>
                <a:spcPts val="0"/>
              </a:spcAft>
            </a:pPr>
            <a:r>
              <a:rPr lang="en-US" sz="2400" kern="150" dirty="0">
                <a:effectLst/>
                <a:latin typeface="Arial" panose="020B0604020202020204" pitchFamily="34" charset="0"/>
                <a:ea typeface="Arial Unicode MS"/>
                <a:cs typeface="Arial" panose="020B0604020202020204" pitchFamily="34" charset="0"/>
              </a:rPr>
              <a:t>UCR Part I Crimes reported during 1990’s represents the highest levels of crime reported in our city.  </a:t>
            </a:r>
          </a:p>
          <a:p>
            <a:pPr marL="0" marR="0" indent="0">
              <a:spcBef>
                <a:spcPts val="0"/>
              </a:spcBef>
              <a:spcAft>
                <a:spcPts val="0"/>
              </a:spcAft>
              <a:buNone/>
            </a:pPr>
            <a:endParaRPr lang="en-US" sz="2400" kern="150" dirty="0">
              <a:effectLst/>
              <a:latin typeface="Arial" panose="020B0604020202020204" pitchFamily="34" charset="0"/>
              <a:ea typeface="Arial Unicode MS"/>
              <a:cs typeface="Arial" panose="020B0604020202020204" pitchFamily="34" charset="0"/>
            </a:endParaRPr>
          </a:p>
          <a:p>
            <a:pPr marL="0" marR="0">
              <a:spcBef>
                <a:spcPts val="0"/>
              </a:spcBef>
              <a:spcAft>
                <a:spcPts val="0"/>
              </a:spcAft>
            </a:pPr>
            <a:r>
              <a:rPr lang="en-US" sz="2400" kern="150" dirty="0">
                <a:effectLst/>
                <a:latin typeface="Arial" panose="020B0604020202020204" pitchFamily="34" charset="0"/>
                <a:ea typeface="Arial Unicode MS"/>
                <a:cs typeface="Arial" panose="020B0604020202020204" pitchFamily="34" charset="0"/>
              </a:rPr>
              <a:t>1996, the city recorded 505 Part I offenses.  (historic high) </a:t>
            </a:r>
          </a:p>
          <a:p>
            <a:pPr marL="0" marR="0" indent="0">
              <a:spcBef>
                <a:spcPts val="0"/>
              </a:spcBef>
              <a:spcAft>
                <a:spcPts val="0"/>
              </a:spcAft>
              <a:buNone/>
            </a:pPr>
            <a:r>
              <a:rPr lang="en-US" sz="2400" kern="150" dirty="0">
                <a:effectLst/>
                <a:latin typeface="Arial" panose="020B0604020202020204" pitchFamily="34" charset="0"/>
                <a:ea typeface="Arial Unicode MS"/>
                <a:cs typeface="Arial" panose="020B0604020202020204" pitchFamily="34" charset="0"/>
              </a:rPr>
              <a:t> </a:t>
            </a:r>
          </a:p>
          <a:p>
            <a:pPr marL="0" marR="0">
              <a:spcBef>
                <a:spcPts val="0"/>
              </a:spcBef>
              <a:spcAft>
                <a:spcPts val="0"/>
              </a:spcAft>
            </a:pPr>
            <a:r>
              <a:rPr lang="en-US" sz="2400" kern="150" dirty="0">
                <a:effectLst/>
                <a:latin typeface="Arial" panose="020B0604020202020204" pitchFamily="34" charset="0"/>
                <a:ea typeface="Arial Unicode MS"/>
                <a:cs typeface="Arial" panose="020B0604020202020204" pitchFamily="34" charset="0"/>
              </a:rPr>
              <a:t>In comparison to today, the Part I Crime rate reported in 2023 represents a 60.9% decrease from offenses reported in 1996.</a:t>
            </a:r>
          </a:p>
          <a:p>
            <a:pPr marL="0" marR="0" indent="0">
              <a:spcBef>
                <a:spcPts val="0"/>
              </a:spcBef>
              <a:spcAft>
                <a:spcPts val="0"/>
              </a:spcAft>
              <a:buNone/>
            </a:pPr>
            <a:r>
              <a:rPr lang="en-US" sz="2400" kern="150" dirty="0">
                <a:effectLst/>
                <a:latin typeface="Arial" panose="020B0604020202020204" pitchFamily="34" charset="0"/>
                <a:ea typeface="Arial Unicode MS"/>
                <a:cs typeface="Arial" panose="020B0604020202020204" pitchFamily="34" charset="0"/>
              </a:rPr>
              <a:t> </a:t>
            </a:r>
          </a:p>
          <a:p>
            <a:pPr marL="0" marR="0">
              <a:spcBef>
                <a:spcPts val="0"/>
              </a:spcBef>
              <a:spcAft>
                <a:spcPts val="0"/>
              </a:spcAft>
            </a:pPr>
            <a:r>
              <a:rPr lang="en-US" sz="2400" kern="150" dirty="0">
                <a:latin typeface="Arial" panose="020B0604020202020204" pitchFamily="34" charset="0"/>
                <a:ea typeface="Arial Unicode MS"/>
                <a:cs typeface="Arial" panose="020B0604020202020204" pitchFamily="34" charset="0"/>
              </a:rPr>
              <a:t>P</a:t>
            </a:r>
            <a:r>
              <a:rPr lang="en-US" sz="2400" kern="150" dirty="0">
                <a:effectLst/>
                <a:latin typeface="Arial" panose="020B0604020202020204" pitchFamily="34" charset="0"/>
                <a:ea typeface="Arial Unicode MS"/>
                <a:cs typeface="Arial" panose="020B0604020202020204" pitchFamily="34" charset="0"/>
              </a:rPr>
              <a:t>rofessional police patrol staffing and resources, proactive investigative capacity, technology, community policing strategies, training, public safety and community partnerships.     </a:t>
            </a:r>
          </a:p>
          <a:p>
            <a:endParaRPr lang="en-US" sz="2000" dirty="0"/>
          </a:p>
        </p:txBody>
      </p:sp>
    </p:spTree>
    <p:extLst>
      <p:ext uri="{BB962C8B-B14F-4D97-AF65-F5344CB8AC3E}">
        <p14:creationId xmlns:p14="http://schemas.microsoft.com/office/powerpoint/2010/main" val="337378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66986-E815-4FCF-9B73-1CE4B1D5FC5A}"/>
              </a:ext>
            </a:extLst>
          </p:cNvPr>
          <p:cNvSpPr>
            <a:spLocks noGrp="1"/>
          </p:cNvSpPr>
          <p:nvPr>
            <p:ph type="title"/>
          </p:nvPr>
        </p:nvSpPr>
        <p:spPr>
          <a:xfrm>
            <a:off x="838200" y="365126"/>
            <a:ext cx="10515600" cy="262948"/>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8712AF3E-5F8B-64CE-1EFD-24C808DE9A5E}"/>
              </a:ext>
            </a:extLst>
          </p:cNvPr>
          <p:cNvPicPr>
            <a:picLocks noGrp="1" noChangeAspect="1"/>
          </p:cNvPicPr>
          <p:nvPr>
            <p:ph idx="1"/>
          </p:nvPr>
        </p:nvPicPr>
        <p:blipFill>
          <a:blip r:embed="rId2"/>
          <a:stretch>
            <a:fillRect/>
          </a:stretch>
        </p:blipFill>
        <p:spPr>
          <a:xfrm>
            <a:off x="335300" y="443345"/>
            <a:ext cx="11726976" cy="6049529"/>
          </a:xfrm>
          <a:prstGeom prst="rect">
            <a:avLst/>
          </a:prstGeom>
        </p:spPr>
      </p:pic>
    </p:spTree>
    <p:extLst>
      <p:ext uri="{BB962C8B-B14F-4D97-AF65-F5344CB8AC3E}">
        <p14:creationId xmlns:p14="http://schemas.microsoft.com/office/powerpoint/2010/main" val="287589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ED9E0-BA02-AB16-8D81-ED6555A3795B}"/>
              </a:ext>
            </a:extLst>
          </p:cNvPr>
          <p:cNvSpPr>
            <a:spLocks noGrp="1"/>
          </p:cNvSpPr>
          <p:nvPr>
            <p:ph type="title"/>
          </p:nvPr>
        </p:nvSpPr>
        <p:spPr>
          <a:xfrm>
            <a:off x="215660" y="586855"/>
            <a:ext cx="3452428" cy="3387497"/>
          </a:xfrm>
        </p:spPr>
        <p:txBody>
          <a:bodyPr anchor="b">
            <a:normAutofit/>
          </a:bodyPr>
          <a:lstStyle/>
          <a:p>
            <a:r>
              <a:rPr lang="en-US" sz="4000" dirty="0">
                <a:solidFill>
                  <a:srgbClr val="FFFFFF"/>
                </a:solidFill>
                <a:latin typeface="Arial" panose="020B0604020202020204" pitchFamily="34" charset="0"/>
                <a:cs typeface="Arial" panose="020B0604020202020204" pitchFamily="34" charset="0"/>
              </a:rPr>
              <a:t>Social Worker Intern Program SWLE </a:t>
            </a:r>
          </a:p>
        </p:txBody>
      </p:sp>
      <p:sp>
        <p:nvSpPr>
          <p:cNvPr id="3" name="Content Placeholder 2">
            <a:extLst>
              <a:ext uri="{FF2B5EF4-FFF2-40B4-BE49-F238E27FC236}">
                <a16:creationId xmlns:a16="http://schemas.microsoft.com/office/drawing/2014/main" id="{B757EB66-C23F-DB19-5E77-4203F4CEB570}"/>
              </a:ext>
            </a:extLst>
          </p:cNvPr>
          <p:cNvSpPr>
            <a:spLocks noGrp="1"/>
          </p:cNvSpPr>
          <p:nvPr>
            <p:ph idx="1"/>
          </p:nvPr>
        </p:nvSpPr>
        <p:spPr>
          <a:xfrm>
            <a:off x="4554747" y="511388"/>
            <a:ext cx="7203057" cy="5665125"/>
          </a:xfrm>
        </p:spPr>
        <p:txBody>
          <a:bodyPr anchor="ctr">
            <a:normAutofit/>
          </a:bodyPr>
          <a:lstStyle/>
          <a:p>
            <a:r>
              <a:rPr lang="en-US" sz="2400" dirty="0">
                <a:latin typeface="Arial" panose="020B0604020202020204" pitchFamily="34" charset="0"/>
                <a:cs typeface="Arial" panose="020B0604020202020204" pitchFamily="34" charset="0"/>
              </a:rPr>
              <a:t>Partnership with Adelphi University and the Social Worker Law Enforcement Project  </a:t>
            </a:r>
          </a:p>
          <a:p>
            <a:r>
              <a:rPr lang="en-US" sz="2400" dirty="0">
                <a:latin typeface="Arial" panose="020B0604020202020204" pitchFamily="34" charset="0"/>
                <a:cs typeface="Arial" panose="020B0604020202020204" pitchFamily="34" charset="0"/>
              </a:rPr>
              <a:t>SWLE Project works with police departments and social work programs to advance the ethical and effective integration of social work services into law enforcement agencies.</a:t>
            </a:r>
          </a:p>
          <a:p>
            <a:r>
              <a:rPr lang="en-US" sz="2400" dirty="0">
                <a:latin typeface="Arial" panose="020B0604020202020204" pitchFamily="34" charset="0"/>
                <a:cs typeface="Arial" panose="020B0604020202020204" pitchFamily="34" charset="0"/>
              </a:rPr>
              <a:t> Prepares social workers and social work students to assume roles in the field of police social work through education, training, and research. </a:t>
            </a:r>
          </a:p>
          <a:p>
            <a:r>
              <a:rPr lang="en-US" sz="2400" dirty="0">
                <a:latin typeface="Arial" panose="020B0604020202020204" pitchFamily="34" charset="0"/>
                <a:cs typeface="Arial" panose="020B0604020202020204" pitchFamily="34" charset="0"/>
              </a:rPr>
              <a:t>SWLE Project aims to improve services, reducing recidivism rates and bridge communities to establish relationships and build trust. </a:t>
            </a:r>
          </a:p>
        </p:txBody>
      </p:sp>
    </p:spTree>
    <p:extLst>
      <p:ext uri="{BB962C8B-B14F-4D97-AF65-F5344CB8AC3E}">
        <p14:creationId xmlns:p14="http://schemas.microsoft.com/office/powerpoint/2010/main" val="262409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7D3ED-7A51-3326-1EF7-B1C628F2B2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Arial" panose="020B0604020202020204" pitchFamily="34" charset="0"/>
                <a:cs typeface="Arial" panose="020B0604020202020204" pitchFamily="34" charset="0"/>
              </a:rPr>
              <a:t>SWLE Program Goals</a:t>
            </a:r>
          </a:p>
        </p:txBody>
      </p:sp>
      <p:sp>
        <p:nvSpPr>
          <p:cNvPr id="3" name="Content Placeholder 2">
            <a:extLst>
              <a:ext uri="{FF2B5EF4-FFF2-40B4-BE49-F238E27FC236}">
                <a16:creationId xmlns:a16="http://schemas.microsoft.com/office/drawing/2014/main" id="{60353A4B-DC55-6EB3-DC51-D176066925D1}"/>
              </a:ext>
            </a:extLst>
          </p:cNvPr>
          <p:cNvSpPr>
            <a:spLocks noGrp="1"/>
          </p:cNvSpPr>
          <p:nvPr>
            <p:ph idx="1"/>
          </p:nvPr>
        </p:nvSpPr>
        <p:spPr>
          <a:xfrm>
            <a:off x="664234" y="1891970"/>
            <a:ext cx="10903789" cy="4534709"/>
          </a:xfrm>
        </p:spPr>
        <p:txBody>
          <a:bodyPr anchor="ctr">
            <a:normAutofit/>
          </a:bodyPr>
          <a:lstStyle/>
          <a:p>
            <a:r>
              <a:rPr lang="en-US" sz="2400" dirty="0">
                <a:latin typeface="Arial" panose="020B0604020202020204" pitchFamily="34" charset="0"/>
                <a:cs typeface="Arial" panose="020B0604020202020204" pitchFamily="34" charset="0"/>
              </a:rPr>
              <a:t>Create and sustain Police Social Workers through research, training, supervision, and consulting to support partnerships</a:t>
            </a:r>
          </a:p>
          <a:p>
            <a:r>
              <a:rPr lang="en-US" sz="2400" dirty="0">
                <a:latin typeface="Arial" panose="020B0604020202020204" pitchFamily="34" charset="0"/>
                <a:cs typeface="Arial" panose="020B0604020202020204" pitchFamily="34" charset="0"/>
              </a:rPr>
              <a:t>Educate and train social workers and police together</a:t>
            </a:r>
          </a:p>
          <a:p>
            <a:r>
              <a:rPr lang="en-US" sz="2400" dirty="0">
                <a:latin typeface="Arial" panose="020B0604020202020204" pitchFamily="34" charset="0"/>
                <a:cs typeface="Arial" panose="020B0604020202020204" pitchFamily="34" charset="0"/>
              </a:rPr>
              <a:t>To employ evidence-based interventions, evaluate practice, and advocate for policy implementation</a:t>
            </a:r>
          </a:p>
          <a:p>
            <a:r>
              <a:rPr lang="en-US" sz="2400" dirty="0">
                <a:latin typeface="Arial" panose="020B0604020202020204" pitchFamily="34" charset="0"/>
                <a:cs typeface="Arial" panose="020B0604020202020204" pitchFamily="34" charset="0"/>
              </a:rPr>
              <a:t>Close the gap between the Social Work and Law Enforcement professions</a:t>
            </a:r>
          </a:p>
          <a:p>
            <a:r>
              <a:rPr lang="en-US" sz="2400" dirty="0">
                <a:latin typeface="Arial" panose="020B0604020202020204" pitchFamily="34" charset="0"/>
                <a:cs typeface="Arial" panose="020B0604020202020204" pitchFamily="34" charset="0"/>
              </a:rPr>
              <a:t>Bridge the divide between community and police</a:t>
            </a:r>
          </a:p>
          <a:p>
            <a:r>
              <a:rPr lang="en-US" sz="2400" dirty="0">
                <a:latin typeface="Arial" panose="020B0604020202020204" pitchFamily="34" charset="0"/>
                <a:cs typeface="Arial" panose="020B0604020202020204" pitchFamily="34" charset="0"/>
              </a:rPr>
              <a:t>Address mental health needs</a:t>
            </a:r>
          </a:p>
          <a:p>
            <a:r>
              <a:rPr lang="en-US" sz="2400" dirty="0">
                <a:latin typeface="Arial" panose="020B0604020202020204" pitchFamily="34" charset="0"/>
                <a:cs typeface="Arial" panose="020B0604020202020204" pitchFamily="34" charset="0"/>
              </a:rPr>
              <a:t>To inform practice, research, and advocate for equitable and responsive policies in law enforcement settings</a:t>
            </a:r>
          </a:p>
        </p:txBody>
      </p:sp>
    </p:spTree>
    <p:extLst>
      <p:ext uri="{BB962C8B-B14F-4D97-AF65-F5344CB8AC3E}">
        <p14:creationId xmlns:p14="http://schemas.microsoft.com/office/powerpoint/2010/main" val="268573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39E28-90D6-95DA-0907-D019C8E59698}"/>
              </a:ext>
            </a:extLst>
          </p:cNvPr>
          <p:cNvSpPr>
            <a:spLocks noGrp="1"/>
          </p:cNvSpPr>
          <p:nvPr>
            <p:ph type="title"/>
          </p:nvPr>
        </p:nvSpPr>
        <p:spPr>
          <a:xfrm>
            <a:off x="1371599" y="294538"/>
            <a:ext cx="9895951" cy="1033669"/>
          </a:xfrm>
        </p:spPr>
        <p:txBody>
          <a:bodyPr>
            <a:normAutofit fontScale="90000"/>
          </a:bodyPr>
          <a:lstStyle/>
          <a:p>
            <a:pPr algn="ctr"/>
            <a:br>
              <a:rPr lang="en-US" sz="1600" dirty="0">
                <a:solidFill>
                  <a:srgbClr val="FFFFFF"/>
                </a:solidFill>
                <a:latin typeface="Arial" panose="020B0604020202020204" pitchFamily="34" charset="0"/>
                <a:cs typeface="Arial" panose="020B0604020202020204" pitchFamily="34" charset="0"/>
              </a:rPr>
            </a:br>
            <a:r>
              <a:rPr lang="en-US" sz="2400" b="1" dirty="0">
                <a:solidFill>
                  <a:srgbClr val="FFFFFF"/>
                </a:solidFill>
                <a:latin typeface="Arial" panose="020B0604020202020204" pitchFamily="34" charset="0"/>
                <a:cs typeface="Arial" panose="020B0604020202020204" pitchFamily="34" charset="0"/>
              </a:rPr>
              <a:t>Implementation of ICAT: Integrating Communications, Assessment, and Tactics (2023-2024)</a:t>
            </a:r>
            <a:br>
              <a:rPr lang="en-US" sz="1600" dirty="0">
                <a:solidFill>
                  <a:srgbClr val="FFFFFF"/>
                </a:solidFill>
                <a:latin typeface="Arial" panose="020B0604020202020204" pitchFamily="34" charset="0"/>
                <a:cs typeface="Arial" panose="020B0604020202020204" pitchFamily="34" charset="0"/>
              </a:rPr>
            </a:br>
            <a:endParaRPr lang="en-US" sz="1600" dirty="0">
              <a:solidFill>
                <a:srgbClr val="FFFFFF"/>
              </a:solidFill>
            </a:endParaRPr>
          </a:p>
        </p:txBody>
      </p:sp>
      <p:sp>
        <p:nvSpPr>
          <p:cNvPr id="3" name="Content Placeholder 2">
            <a:extLst>
              <a:ext uri="{FF2B5EF4-FFF2-40B4-BE49-F238E27FC236}">
                <a16:creationId xmlns:a16="http://schemas.microsoft.com/office/drawing/2014/main" id="{8A1D1CA2-48E9-FDBD-C4DE-9EC0FA826B39}"/>
              </a:ext>
            </a:extLst>
          </p:cNvPr>
          <p:cNvSpPr>
            <a:spLocks noGrp="1"/>
          </p:cNvSpPr>
          <p:nvPr>
            <p:ph idx="1"/>
          </p:nvPr>
        </p:nvSpPr>
        <p:spPr>
          <a:xfrm>
            <a:off x="707367" y="1742536"/>
            <a:ext cx="10722634" cy="4606506"/>
          </a:xfrm>
        </p:spPr>
        <p:txBody>
          <a:bodyPr anchor="ctr">
            <a:normAutofit/>
          </a:bodyPr>
          <a:lstStyle/>
          <a:p>
            <a:r>
              <a:rPr lang="en-US" sz="2000" dirty="0">
                <a:latin typeface="Arial" panose="020B0604020202020204" pitchFamily="34" charset="0"/>
                <a:cs typeface="Arial" panose="020B0604020202020204" pitchFamily="34" charset="0"/>
              </a:rPr>
              <a:t>ICAT de-escalation program to compliment Project ABLE (Active Bystandership for Law Enforcement).</a:t>
            </a:r>
          </a:p>
          <a:p>
            <a:r>
              <a:rPr lang="en-US" sz="2000" dirty="0">
                <a:latin typeface="Arial" panose="020B0604020202020204" pitchFamily="34" charset="0"/>
                <a:cs typeface="Arial" panose="020B0604020202020204" pitchFamily="34" charset="0"/>
              </a:rPr>
              <a:t>Provide officers with tools, skills, and options to successfully and safely defuse a range of critical incidents.  </a:t>
            </a:r>
          </a:p>
          <a:p>
            <a:r>
              <a:rPr lang="en-US" sz="2000" dirty="0">
                <a:latin typeface="Arial" panose="020B0604020202020204" pitchFamily="34" charset="0"/>
                <a:cs typeface="Arial" panose="020B0604020202020204" pitchFamily="34" charset="0"/>
              </a:rPr>
              <a:t>ICAT uses critical thinking, crisis intervention, communications, and tactics integrated approach to training.</a:t>
            </a:r>
          </a:p>
          <a:p>
            <a:r>
              <a:rPr lang="en-US" sz="2000" dirty="0">
                <a:latin typeface="Arial" panose="020B0604020202020204" pitchFamily="34" charset="0"/>
                <a:cs typeface="Arial" panose="020B0604020202020204" pitchFamily="34" charset="0"/>
              </a:rPr>
              <a:t>Designed for situations involving persons who are unarmed or are armed with weapons other than firearms who may be experiencing crisis. </a:t>
            </a:r>
          </a:p>
          <a:p>
            <a:r>
              <a:rPr lang="en-US" sz="2000" dirty="0">
                <a:latin typeface="Arial" panose="020B0604020202020204" pitchFamily="34" charset="0"/>
                <a:cs typeface="Arial" panose="020B0604020202020204" pitchFamily="34" charset="0"/>
              </a:rPr>
              <a:t>Orange County Police Chiefs Association –DOJ De-escalation Grant $$245,290.00  - overtime reimbursement to Orange County law enforcement agencies who train their staff in Project ABLE and ICAT. </a:t>
            </a:r>
          </a:p>
          <a:p>
            <a:endParaRPr lang="en-US" sz="2000" dirty="0"/>
          </a:p>
        </p:txBody>
      </p:sp>
    </p:spTree>
    <p:extLst>
      <p:ext uri="{BB962C8B-B14F-4D97-AF65-F5344CB8AC3E}">
        <p14:creationId xmlns:p14="http://schemas.microsoft.com/office/powerpoint/2010/main" val="3806817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2005</Words>
  <Application>Microsoft Office PowerPoint</Application>
  <PresentationFormat>Widescreen</PresentationFormat>
  <Paragraphs>170</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Amasis MT Pro</vt:lpstr>
      <vt:lpstr>Arial</vt:lpstr>
      <vt:lpstr>Calibri</vt:lpstr>
      <vt:lpstr>Calibri Light</vt:lpstr>
      <vt:lpstr>Californian FB</vt:lpstr>
      <vt:lpstr>Symbol</vt:lpstr>
      <vt:lpstr>Times New Roman</vt:lpstr>
      <vt:lpstr>Office Theme</vt:lpstr>
      <vt:lpstr> Police Committee City of Port Jervis  22 February 2024 </vt:lpstr>
      <vt:lpstr>Mission</vt:lpstr>
      <vt:lpstr>Crime Reporting </vt:lpstr>
      <vt:lpstr>Snapshot Comparison – Key statistics</vt:lpstr>
      <vt:lpstr>Historical Context </vt:lpstr>
      <vt:lpstr>PowerPoint Presentation</vt:lpstr>
      <vt:lpstr>Social Worker Intern Program SWLE </vt:lpstr>
      <vt:lpstr>SWLE Program Goals</vt:lpstr>
      <vt:lpstr> Implementation of ICAT: Integrating Communications, Assessment, and Tactics (2023-2024) </vt:lpstr>
      <vt:lpstr>Data Driven Approaches- Partnerships Hudson Valley Crime Analysis Center and the Finn Institute  </vt:lpstr>
      <vt:lpstr>PowerPoint Presentation</vt:lpstr>
      <vt:lpstr>PowerPoint Presentation</vt:lpstr>
      <vt:lpstr>Finn Institute- Power DI Software</vt:lpstr>
      <vt:lpstr>PowerPoint Presentation</vt:lpstr>
      <vt:lpstr>CAC Center Quarterly Reports</vt:lpstr>
      <vt:lpstr>PowerPoint Presentation</vt:lpstr>
      <vt:lpstr>Sam Grant 10618 – Range Training Facility</vt:lpstr>
      <vt:lpstr>PowerPoint Presentation</vt:lpstr>
      <vt:lpstr>  Division of Criminal Justice Services– NYS Edward Byrne Memorial Justice Assistance Grant  </vt:lpstr>
      <vt:lpstr>Antiviolence Initiatives – DCJS- “SNUG » Grant $100,000</vt:lpstr>
      <vt:lpstr>Community and Traffic Safety Grants</vt:lpstr>
      <vt:lpstr>License Plate Readers </vt:lpstr>
      <vt:lpstr>Technology Grant Application - DCJS</vt:lpstr>
      <vt:lpstr>Goal: 24-25: NYS Accreditation Division of Criminal Justice Services Law Enforcement Agency Accreditation Council  </vt:lpstr>
      <vt:lpstr>Body Worn Cameras </vt:lpstr>
      <vt:lpstr>Bola Wrap Less Lethal Technology </vt:lpstr>
      <vt:lpstr>Wellness</vt:lpstr>
      <vt:lpstr>Recruitment Effort</vt:lpstr>
      <vt:lpstr>Enhanced Drug and Violence Prevention Education</vt:lpstr>
      <vt:lpstr>Training – January - February</vt:lpstr>
      <vt:lpstr>Emergency Medical Training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Committee City of Port Jervis  22 February 2024 Meeting</dc:title>
  <dc:creator>chief</dc:creator>
  <cp:lastModifiedBy>chief</cp:lastModifiedBy>
  <cp:revision>15</cp:revision>
  <cp:lastPrinted>2024-02-22T22:52:38Z</cp:lastPrinted>
  <dcterms:created xsi:type="dcterms:W3CDTF">2024-02-20T14:26:56Z</dcterms:created>
  <dcterms:modified xsi:type="dcterms:W3CDTF">2024-02-23T00:57:52Z</dcterms:modified>
</cp:coreProperties>
</file>